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9" r:id="rId1"/>
  </p:sldMasterIdLst>
  <p:notesMasterIdLst>
    <p:notesMasterId r:id="rId28"/>
  </p:notesMasterIdLst>
  <p:sldIdLst>
    <p:sldId id="256" r:id="rId2"/>
    <p:sldId id="257" r:id="rId3"/>
    <p:sldId id="258" r:id="rId4"/>
    <p:sldId id="259" r:id="rId5"/>
    <p:sldId id="260" r:id="rId6"/>
    <p:sldId id="285" r:id="rId7"/>
    <p:sldId id="292" r:id="rId8"/>
    <p:sldId id="293" r:id="rId9"/>
    <p:sldId id="294" r:id="rId10"/>
    <p:sldId id="295" r:id="rId11"/>
    <p:sldId id="296" r:id="rId12"/>
    <p:sldId id="297" r:id="rId13"/>
    <p:sldId id="298" r:id="rId14"/>
    <p:sldId id="299" r:id="rId15"/>
    <p:sldId id="300" r:id="rId16"/>
    <p:sldId id="301" r:id="rId17"/>
    <p:sldId id="302" r:id="rId18"/>
    <p:sldId id="303" r:id="rId19"/>
    <p:sldId id="304" r:id="rId20"/>
    <p:sldId id="305" r:id="rId21"/>
    <p:sldId id="306" r:id="rId22"/>
    <p:sldId id="307" r:id="rId23"/>
    <p:sldId id="308" r:id="rId24"/>
    <p:sldId id="268" r:id="rId25"/>
    <p:sldId id="291" r:id="rId26"/>
    <p:sldId id="269" r:id="rId27"/>
  </p:sldIdLst>
  <p:sldSz cx="9144000" cy="5143500" type="screen16x9"/>
  <p:notesSz cx="6858000" cy="9144000"/>
  <p:embeddedFontLst>
    <p:embeddedFont>
      <p:font typeface="EB Garamond SemiBold" panose="00000700000000000000" pitchFamily="2" charset="0"/>
      <p:regular r:id="rId29"/>
      <p:bold r:id="rId30"/>
      <p:italic r:id="rId31"/>
      <p:boldItalic r:id="rId32"/>
    </p:embeddedFont>
    <p:embeddedFont>
      <p:font typeface="Proxima Nova" panose="020B0604020202020204" charset="0"/>
      <p:regular r:id="rId33"/>
      <p:bold r:id="rId34"/>
      <p:italic r:id="rId35"/>
      <p:bold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912" y="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302cc3ff2ac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7" name="Google Shape;267;g302cc3ff2ac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>
          <a:extLst>
            <a:ext uri="{FF2B5EF4-FFF2-40B4-BE49-F238E27FC236}">
              <a16:creationId xmlns:a16="http://schemas.microsoft.com/office/drawing/2014/main" id="{AF8D1ADD-F88C-DDEA-B3E1-E7A8709636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6:notes">
            <a:extLst>
              <a:ext uri="{FF2B5EF4-FFF2-40B4-BE49-F238E27FC236}">
                <a16:creationId xmlns:a16="http://schemas.microsoft.com/office/drawing/2014/main" id="{BBC47E4D-3083-B9AB-8F67-70B306BD19D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17" name="Google Shape;317;p6:notes">
            <a:extLst>
              <a:ext uri="{FF2B5EF4-FFF2-40B4-BE49-F238E27FC236}">
                <a16:creationId xmlns:a16="http://schemas.microsoft.com/office/drawing/2014/main" id="{F7DB938B-D6F1-CAF6-CC19-A6786B91471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3096046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>
          <a:extLst>
            <a:ext uri="{FF2B5EF4-FFF2-40B4-BE49-F238E27FC236}">
              <a16:creationId xmlns:a16="http://schemas.microsoft.com/office/drawing/2014/main" id="{660AC7AD-58D8-DB74-3DF7-A0D070D57A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6:notes">
            <a:extLst>
              <a:ext uri="{FF2B5EF4-FFF2-40B4-BE49-F238E27FC236}">
                <a16:creationId xmlns:a16="http://schemas.microsoft.com/office/drawing/2014/main" id="{F7D22818-0ACE-FB4F-FF49-362A51BB18A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17" name="Google Shape;317;p6:notes">
            <a:extLst>
              <a:ext uri="{FF2B5EF4-FFF2-40B4-BE49-F238E27FC236}">
                <a16:creationId xmlns:a16="http://schemas.microsoft.com/office/drawing/2014/main" id="{2EBDCB73-31EB-4EF5-F417-8C902CE7D3A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922025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>
          <a:extLst>
            <a:ext uri="{FF2B5EF4-FFF2-40B4-BE49-F238E27FC236}">
              <a16:creationId xmlns:a16="http://schemas.microsoft.com/office/drawing/2014/main" id="{53DEBB53-39FA-44ED-EEF8-510A945287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6:notes">
            <a:extLst>
              <a:ext uri="{FF2B5EF4-FFF2-40B4-BE49-F238E27FC236}">
                <a16:creationId xmlns:a16="http://schemas.microsoft.com/office/drawing/2014/main" id="{F00C9CC5-4DE3-D6DD-4856-F9B4EB58069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17" name="Google Shape;317;p6:notes">
            <a:extLst>
              <a:ext uri="{FF2B5EF4-FFF2-40B4-BE49-F238E27FC236}">
                <a16:creationId xmlns:a16="http://schemas.microsoft.com/office/drawing/2014/main" id="{8FA8BDCD-4228-E9A5-FB8D-769B837CA62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0069833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>
          <a:extLst>
            <a:ext uri="{FF2B5EF4-FFF2-40B4-BE49-F238E27FC236}">
              <a16:creationId xmlns:a16="http://schemas.microsoft.com/office/drawing/2014/main" id="{35BA4180-646E-AAFE-C9B9-AC11DEDF7A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6:notes">
            <a:extLst>
              <a:ext uri="{FF2B5EF4-FFF2-40B4-BE49-F238E27FC236}">
                <a16:creationId xmlns:a16="http://schemas.microsoft.com/office/drawing/2014/main" id="{A7C4D8AC-6F42-B291-2B80-EAD4E8EBDCC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17" name="Google Shape;317;p6:notes">
            <a:extLst>
              <a:ext uri="{FF2B5EF4-FFF2-40B4-BE49-F238E27FC236}">
                <a16:creationId xmlns:a16="http://schemas.microsoft.com/office/drawing/2014/main" id="{E65F7E9E-11B4-3E6A-CB87-D8CA01B9BBB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190254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>
          <a:extLst>
            <a:ext uri="{FF2B5EF4-FFF2-40B4-BE49-F238E27FC236}">
              <a16:creationId xmlns:a16="http://schemas.microsoft.com/office/drawing/2014/main" id="{061D3D1F-DF4D-6DF7-DC37-DF46699B23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6:notes">
            <a:extLst>
              <a:ext uri="{FF2B5EF4-FFF2-40B4-BE49-F238E27FC236}">
                <a16:creationId xmlns:a16="http://schemas.microsoft.com/office/drawing/2014/main" id="{E0F2B965-5521-B0F1-C87C-4079ED3E726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17" name="Google Shape;317;p6:notes">
            <a:extLst>
              <a:ext uri="{FF2B5EF4-FFF2-40B4-BE49-F238E27FC236}">
                <a16:creationId xmlns:a16="http://schemas.microsoft.com/office/drawing/2014/main" id="{44AE5E32-B1AC-F6C8-43AC-53F193781A8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1345381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>
          <a:extLst>
            <a:ext uri="{FF2B5EF4-FFF2-40B4-BE49-F238E27FC236}">
              <a16:creationId xmlns:a16="http://schemas.microsoft.com/office/drawing/2014/main" id="{B80E5A4A-1948-ED68-1D9C-8756B42D31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6:notes">
            <a:extLst>
              <a:ext uri="{FF2B5EF4-FFF2-40B4-BE49-F238E27FC236}">
                <a16:creationId xmlns:a16="http://schemas.microsoft.com/office/drawing/2014/main" id="{CE8F0E60-5F91-287D-45B5-0F9ED9A773D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17" name="Google Shape;317;p6:notes">
            <a:extLst>
              <a:ext uri="{FF2B5EF4-FFF2-40B4-BE49-F238E27FC236}">
                <a16:creationId xmlns:a16="http://schemas.microsoft.com/office/drawing/2014/main" id="{88154EF6-1CB7-CD0B-ACFC-3624ABC46F8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543043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>
          <a:extLst>
            <a:ext uri="{FF2B5EF4-FFF2-40B4-BE49-F238E27FC236}">
              <a16:creationId xmlns:a16="http://schemas.microsoft.com/office/drawing/2014/main" id="{5C18381C-E6C1-2B44-F546-6FBF353076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6:notes">
            <a:extLst>
              <a:ext uri="{FF2B5EF4-FFF2-40B4-BE49-F238E27FC236}">
                <a16:creationId xmlns:a16="http://schemas.microsoft.com/office/drawing/2014/main" id="{362EF197-4374-81F0-DD3F-C5472D5BD8F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17" name="Google Shape;317;p6:notes">
            <a:extLst>
              <a:ext uri="{FF2B5EF4-FFF2-40B4-BE49-F238E27FC236}">
                <a16:creationId xmlns:a16="http://schemas.microsoft.com/office/drawing/2014/main" id="{90F25F8E-4809-AF66-F500-80A70010278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0978001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>
          <a:extLst>
            <a:ext uri="{FF2B5EF4-FFF2-40B4-BE49-F238E27FC236}">
              <a16:creationId xmlns:a16="http://schemas.microsoft.com/office/drawing/2014/main" id="{C14D3EAE-32D1-7CF6-C08C-C311B71A98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6:notes">
            <a:extLst>
              <a:ext uri="{FF2B5EF4-FFF2-40B4-BE49-F238E27FC236}">
                <a16:creationId xmlns:a16="http://schemas.microsoft.com/office/drawing/2014/main" id="{0D652E7E-980E-2DBA-5B3B-9F5AD1BA82E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17" name="Google Shape;317;p6:notes">
            <a:extLst>
              <a:ext uri="{FF2B5EF4-FFF2-40B4-BE49-F238E27FC236}">
                <a16:creationId xmlns:a16="http://schemas.microsoft.com/office/drawing/2014/main" id="{F277B7FD-43A4-67E7-CFC6-DEB8432BE7D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6666938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>
          <a:extLst>
            <a:ext uri="{FF2B5EF4-FFF2-40B4-BE49-F238E27FC236}">
              <a16:creationId xmlns:a16="http://schemas.microsoft.com/office/drawing/2014/main" id="{7EC5D6BD-72B9-C292-D83C-7D3143DF23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:notes">
            <a:extLst>
              <a:ext uri="{FF2B5EF4-FFF2-40B4-BE49-F238E27FC236}">
                <a16:creationId xmlns:a16="http://schemas.microsoft.com/office/drawing/2014/main" id="{066FD533-39FD-B7A7-6E8A-45532908DDE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4" name="Google Shape;294;p4:notes">
            <a:extLst>
              <a:ext uri="{FF2B5EF4-FFF2-40B4-BE49-F238E27FC236}">
                <a16:creationId xmlns:a16="http://schemas.microsoft.com/office/drawing/2014/main" id="{90252BDF-7246-824F-A891-E1ED780CD4C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10200590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>
          <a:extLst>
            <a:ext uri="{FF2B5EF4-FFF2-40B4-BE49-F238E27FC236}">
              <a16:creationId xmlns:a16="http://schemas.microsoft.com/office/drawing/2014/main" id="{B9477A5E-A884-A053-7429-E9D27AAED3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:notes">
            <a:extLst>
              <a:ext uri="{FF2B5EF4-FFF2-40B4-BE49-F238E27FC236}">
                <a16:creationId xmlns:a16="http://schemas.microsoft.com/office/drawing/2014/main" id="{9DECF681-1790-664B-A1D1-E17C58A8F9C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4" name="Google Shape;294;p4:notes">
            <a:extLst>
              <a:ext uri="{FF2B5EF4-FFF2-40B4-BE49-F238E27FC236}">
                <a16:creationId xmlns:a16="http://schemas.microsoft.com/office/drawing/2014/main" id="{BF26D52F-759C-637E-69A6-10B2343268D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1769480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274" name="Google Shape;27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>
          <a:extLst>
            <a:ext uri="{FF2B5EF4-FFF2-40B4-BE49-F238E27FC236}">
              <a16:creationId xmlns:a16="http://schemas.microsoft.com/office/drawing/2014/main" id="{D9C8E783-5FE4-0992-9FA0-4EC9388A72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:notes">
            <a:extLst>
              <a:ext uri="{FF2B5EF4-FFF2-40B4-BE49-F238E27FC236}">
                <a16:creationId xmlns:a16="http://schemas.microsoft.com/office/drawing/2014/main" id="{E02F803D-9B25-A139-417D-22473034C30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4" name="Google Shape;294;p4:notes">
            <a:extLst>
              <a:ext uri="{FF2B5EF4-FFF2-40B4-BE49-F238E27FC236}">
                <a16:creationId xmlns:a16="http://schemas.microsoft.com/office/drawing/2014/main" id="{9BFEFB0C-02AC-0FFC-F522-2591B52B7AF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53733431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>
          <a:extLst>
            <a:ext uri="{FF2B5EF4-FFF2-40B4-BE49-F238E27FC236}">
              <a16:creationId xmlns:a16="http://schemas.microsoft.com/office/drawing/2014/main" id="{EF9D9333-0BC2-C377-31A7-2B02F3F7BF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:notes">
            <a:extLst>
              <a:ext uri="{FF2B5EF4-FFF2-40B4-BE49-F238E27FC236}">
                <a16:creationId xmlns:a16="http://schemas.microsoft.com/office/drawing/2014/main" id="{4EE22F76-E816-5B4B-0B8F-9CAAAE282A4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4" name="Google Shape;294;p4:notes">
            <a:extLst>
              <a:ext uri="{FF2B5EF4-FFF2-40B4-BE49-F238E27FC236}">
                <a16:creationId xmlns:a16="http://schemas.microsoft.com/office/drawing/2014/main" id="{85438EC9-5431-7B87-C295-A4E03240773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4487477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>
          <a:extLst>
            <a:ext uri="{FF2B5EF4-FFF2-40B4-BE49-F238E27FC236}">
              <a16:creationId xmlns:a16="http://schemas.microsoft.com/office/drawing/2014/main" id="{A2E73EAE-B3A2-0FCF-F192-006C11D067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:notes">
            <a:extLst>
              <a:ext uri="{FF2B5EF4-FFF2-40B4-BE49-F238E27FC236}">
                <a16:creationId xmlns:a16="http://schemas.microsoft.com/office/drawing/2014/main" id="{6853F052-1A1C-8AB9-F7C1-83FC31A6F46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4" name="Google Shape;294;p4:notes">
            <a:extLst>
              <a:ext uri="{FF2B5EF4-FFF2-40B4-BE49-F238E27FC236}">
                <a16:creationId xmlns:a16="http://schemas.microsoft.com/office/drawing/2014/main" id="{0D75A591-C89C-7275-D9B8-165E3ED650B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39087788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>
          <a:extLst>
            <a:ext uri="{FF2B5EF4-FFF2-40B4-BE49-F238E27FC236}">
              <a16:creationId xmlns:a16="http://schemas.microsoft.com/office/drawing/2014/main" id="{96BAB8A0-A89F-393D-FD36-CA391A7560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:notes">
            <a:extLst>
              <a:ext uri="{FF2B5EF4-FFF2-40B4-BE49-F238E27FC236}">
                <a16:creationId xmlns:a16="http://schemas.microsoft.com/office/drawing/2014/main" id="{3F05EAAB-8E8D-5E3F-5567-EFAA8B1BBFB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4" name="Google Shape;294;p4:notes">
            <a:extLst>
              <a:ext uri="{FF2B5EF4-FFF2-40B4-BE49-F238E27FC236}">
                <a16:creationId xmlns:a16="http://schemas.microsoft.com/office/drawing/2014/main" id="{E52552B5-E58F-497F-95A3-34E387B86F4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6742130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380" name="Google Shape;380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>
          <a:extLst>
            <a:ext uri="{FF2B5EF4-FFF2-40B4-BE49-F238E27FC236}">
              <a16:creationId xmlns:a16="http://schemas.microsoft.com/office/drawing/2014/main" id="{BF0A32A3-5DA1-FAEB-EB60-E7DDA17A92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13:notes">
            <a:extLst>
              <a:ext uri="{FF2B5EF4-FFF2-40B4-BE49-F238E27FC236}">
                <a16:creationId xmlns:a16="http://schemas.microsoft.com/office/drawing/2014/main" id="{032C4BE8-2B38-F741-CA77-A667CEF0CB0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380" name="Google Shape;380;p13:notes">
            <a:extLst>
              <a:ext uri="{FF2B5EF4-FFF2-40B4-BE49-F238E27FC236}">
                <a16:creationId xmlns:a16="http://schemas.microsoft.com/office/drawing/2014/main" id="{BA01EB41-685E-7ADB-7FD0-ED19A80E3B8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2541425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389" name="Google Shape;389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9" name="Google Shape;27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4" name="Google Shape;29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1" name="Google Shape;30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>
          <a:extLst>
            <a:ext uri="{FF2B5EF4-FFF2-40B4-BE49-F238E27FC236}">
              <a16:creationId xmlns:a16="http://schemas.microsoft.com/office/drawing/2014/main" id="{49DA436B-76F4-4044-D593-51FCB61DCF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6:notes">
            <a:extLst>
              <a:ext uri="{FF2B5EF4-FFF2-40B4-BE49-F238E27FC236}">
                <a16:creationId xmlns:a16="http://schemas.microsoft.com/office/drawing/2014/main" id="{FCB95607-FED0-D346-284E-2AC64E9BE06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17" name="Google Shape;317;p6:notes">
            <a:extLst>
              <a:ext uri="{FF2B5EF4-FFF2-40B4-BE49-F238E27FC236}">
                <a16:creationId xmlns:a16="http://schemas.microsoft.com/office/drawing/2014/main" id="{94239008-AFA1-E58B-CADE-103320286F3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0143726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>
          <a:extLst>
            <a:ext uri="{FF2B5EF4-FFF2-40B4-BE49-F238E27FC236}">
              <a16:creationId xmlns:a16="http://schemas.microsoft.com/office/drawing/2014/main" id="{F08A6453-B4EB-E852-55CA-C72B6C9744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6:notes">
            <a:extLst>
              <a:ext uri="{FF2B5EF4-FFF2-40B4-BE49-F238E27FC236}">
                <a16:creationId xmlns:a16="http://schemas.microsoft.com/office/drawing/2014/main" id="{60A61058-7F20-E896-92BA-72379FC3452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17" name="Google Shape;317;p6:notes">
            <a:extLst>
              <a:ext uri="{FF2B5EF4-FFF2-40B4-BE49-F238E27FC236}">
                <a16:creationId xmlns:a16="http://schemas.microsoft.com/office/drawing/2014/main" id="{F4593795-A609-B2F4-4EFF-B464FD820AD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1218503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>
          <a:extLst>
            <a:ext uri="{FF2B5EF4-FFF2-40B4-BE49-F238E27FC236}">
              <a16:creationId xmlns:a16="http://schemas.microsoft.com/office/drawing/2014/main" id="{DC498510-AD68-EB96-057A-CA50888A73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6:notes">
            <a:extLst>
              <a:ext uri="{FF2B5EF4-FFF2-40B4-BE49-F238E27FC236}">
                <a16:creationId xmlns:a16="http://schemas.microsoft.com/office/drawing/2014/main" id="{46EC0DEA-2276-3612-DEED-4454A2EBCA4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17" name="Google Shape;317;p6:notes">
            <a:extLst>
              <a:ext uri="{FF2B5EF4-FFF2-40B4-BE49-F238E27FC236}">
                <a16:creationId xmlns:a16="http://schemas.microsoft.com/office/drawing/2014/main" id="{D7492CC7-9503-FD2A-AB1E-9610EB4738D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41164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>
          <a:extLst>
            <a:ext uri="{FF2B5EF4-FFF2-40B4-BE49-F238E27FC236}">
              <a16:creationId xmlns:a16="http://schemas.microsoft.com/office/drawing/2014/main" id="{8D21D52D-205B-E2C9-81AD-149448A2EE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6:notes">
            <a:extLst>
              <a:ext uri="{FF2B5EF4-FFF2-40B4-BE49-F238E27FC236}">
                <a16:creationId xmlns:a16="http://schemas.microsoft.com/office/drawing/2014/main" id="{F280B172-8465-11AF-88B6-866416DC1BD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17" name="Google Shape;317;p6:notes">
            <a:extLst>
              <a:ext uri="{FF2B5EF4-FFF2-40B4-BE49-F238E27FC236}">
                <a16:creationId xmlns:a16="http://schemas.microsoft.com/office/drawing/2014/main" id="{67DFF20F-F8EE-1592-B78C-1C2DEC26652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2857228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2" descr="A room with a table and lights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r="379" b="15323"/>
          <a:stretch/>
        </p:blipFill>
        <p:spPr>
          <a:xfrm>
            <a:off x="0" y="771525"/>
            <a:ext cx="9144000" cy="437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BAE40"/>
          </p15:clr>
        </p15:guide>
        <p15:guide id="2" orient="horz" pos="378">
          <p15:clr>
            <a:srgbClr val="FBAE40"/>
          </p15:clr>
        </p15:guide>
        <p15:guide id="3" orient="horz" pos="923">
          <p15:clr>
            <a:srgbClr val="FBAE40"/>
          </p15:clr>
        </p15:guide>
        <p15:guide id="4" orient="horz" pos="1756">
          <p15:clr>
            <a:srgbClr val="FBAE40"/>
          </p15:clr>
        </p15:guide>
        <p15:guide id="5" pos="3323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Icons and Content">
  <p:cSld name="Title, Icons and Content"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2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309524" y="2122232"/>
            <a:ext cx="402337" cy="402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09524" y="2602016"/>
            <a:ext cx="402337" cy="400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09524" y="3080359"/>
            <a:ext cx="402337" cy="402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2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309523" y="3560989"/>
            <a:ext cx="402337" cy="402337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22"/>
          <p:cNvSpPr txBox="1">
            <a:spLocks noGrp="1"/>
          </p:cNvSpPr>
          <p:nvPr>
            <p:ph type="body" idx="1"/>
          </p:nvPr>
        </p:nvSpPr>
        <p:spPr>
          <a:xfrm>
            <a:off x="1769898" y="2225698"/>
            <a:ext cx="2471738" cy="203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6" name="Google Shape;246;p22"/>
          <p:cNvSpPr txBox="1">
            <a:spLocks noGrp="1"/>
          </p:cNvSpPr>
          <p:nvPr>
            <p:ph type="body" idx="2"/>
          </p:nvPr>
        </p:nvSpPr>
        <p:spPr>
          <a:xfrm>
            <a:off x="1769898" y="1741332"/>
            <a:ext cx="2471738" cy="203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7" name="Google Shape;247;p22"/>
          <p:cNvSpPr txBox="1">
            <a:spLocks noGrp="1"/>
          </p:cNvSpPr>
          <p:nvPr>
            <p:ph type="body" idx="3"/>
          </p:nvPr>
        </p:nvSpPr>
        <p:spPr>
          <a:xfrm>
            <a:off x="1769898" y="2700163"/>
            <a:ext cx="2471738" cy="203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8" name="Google Shape;248;p22"/>
          <p:cNvSpPr txBox="1">
            <a:spLocks noGrp="1"/>
          </p:cNvSpPr>
          <p:nvPr>
            <p:ph type="body" idx="4"/>
          </p:nvPr>
        </p:nvSpPr>
        <p:spPr>
          <a:xfrm>
            <a:off x="1769898" y="3182146"/>
            <a:ext cx="2471738" cy="203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9" name="Google Shape;249;p22"/>
          <p:cNvSpPr txBox="1">
            <a:spLocks noGrp="1"/>
          </p:cNvSpPr>
          <p:nvPr>
            <p:ph type="body" idx="5"/>
          </p:nvPr>
        </p:nvSpPr>
        <p:spPr>
          <a:xfrm>
            <a:off x="1769898" y="3658586"/>
            <a:ext cx="2471738" cy="203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50" name="Google Shape;250;p22"/>
          <p:cNvSpPr txBox="1">
            <a:spLocks noGrp="1"/>
          </p:cNvSpPr>
          <p:nvPr>
            <p:ph type="body" idx="6"/>
          </p:nvPr>
        </p:nvSpPr>
        <p:spPr>
          <a:xfrm>
            <a:off x="5251141" y="2225699"/>
            <a:ext cx="2413617" cy="231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51" name="Google Shape;251;p22"/>
          <p:cNvSpPr txBox="1">
            <a:spLocks noGrp="1"/>
          </p:cNvSpPr>
          <p:nvPr>
            <p:ph type="body" idx="7"/>
          </p:nvPr>
        </p:nvSpPr>
        <p:spPr>
          <a:xfrm>
            <a:off x="5251141" y="1741332"/>
            <a:ext cx="2413617" cy="241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52" name="Google Shape;252;p22"/>
          <p:cNvSpPr txBox="1">
            <a:spLocks noGrp="1"/>
          </p:cNvSpPr>
          <p:nvPr>
            <p:ph type="body" idx="8"/>
          </p:nvPr>
        </p:nvSpPr>
        <p:spPr>
          <a:xfrm>
            <a:off x="5251141" y="2700163"/>
            <a:ext cx="2413617" cy="203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53" name="Google Shape;253;p22"/>
          <p:cNvSpPr txBox="1">
            <a:spLocks noGrp="1"/>
          </p:cNvSpPr>
          <p:nvPr>
            <p:ph type="body" idx="9"/>
          </p:nvPr>
        </p:nvSpPr>
        <p:spPr>
          <a:xfrm>
            <a:off x="5251141" y="3182146"/>
            <a:ext cx="2413617" cy="203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54" name="Google Shape;254;p22"/>
          <p:cNvSpPr txBox="1">
            <a:spLocks noGrp="1"/>
          </p:cNvSpPr>
          <p:nvPr>
            <p:ph type="body" idx="13"/>
          </p:nvPr>
        </p:nvSpPr>
        <p:spPr>
          <a:xfrm>
            <a:off x="5251141" y="3658586"/>
            <a:ext cx="2413617" cy="203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255" name="Google Shape;255;p2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312082" y="1650427"/>
            <a:ext cx="402337" cy="402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2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312082" y="2130617"/>
            <a:ext cx="402337" cy="402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12082" y="2610401"/>
            <a:ext cx="402337" cy="400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12082" y="3088744"/>
            <a:ext cx="402337" cy="402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2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312081" y="3569374"/>
            <a:ext cx="402337" cy="402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2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765810" y="1650427"/>
            <a:ext cx="402337" cy="402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22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765809" y="2130617"/>
            <a:ext cx="402337" cy="402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22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4765808" y="2610401"/>
            <a:ext cx="402337" cy="400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22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4765808" y="3087898"/>
            <a:ext cx="402337" cy="402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22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4765808" y="3567681"/>
            <a:ext cx="402337" cy="4023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878">
          <p15:clr>
            <a:srgbClr val="FBAE40"/>
          </p15:clr>
        </p15:guide>
        <p15:guide id="2" pos="397">
          <p15:clr>
            <a:srgbClr val="FBAE40"/>
          </p15:clr>
        </p15:guide>
        <p15:guide id="3" orient="horz" pos="378">
          <p15:clr>
            <a:srgbClr val="FBAE40"/>
          </p15:clr>
        </p15:guide>
        <p15:guide id="4" orient="horz" pos="923">
          <p15:clr>
            <a:srgbClr val="FBAE40"/>
          </p15:clr>
        </p15:guide>
        <p15:guide id="5" pos="1638">
          <p15:clr>
            <a:srgbClr val="FBAE40"/>
          </p15:clr>
        </p15:guide>
        <p15:guide id="6" pos="3578">
          <p15:clr>
            <a:srgbClr val="FBAE40"/>
          </p15:clr>
        </p15:guide>
        <p15:guide id="7" orient="horz" pos="1393">
          <p15:clr>
            <a:srgbClr val="FBAE40"/>
          </p15:clr>
        </p15:guide>
        <p15:guide id="8" pos="1877">
          <p15:clr>
            <a:srgbClr val="FBAE40"/>
          </p15:clr>
        </p15:guide>
        <p15:guide id="9" pos="1928">
          <p15:clr>
            <a:srgbClr val="FBAE40"/>
          </p15:clr>
        </p15:guide>
        <p15:guide id="10" pos="3833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Divider">
  <p:cSld name="2_Divid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5;p3" descr="A person with glasses and a map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 t="8974" b="5137"/>
          <a:stretch/>
        </p:blipFill>
        <p:spPr>
          <a:xfrm>
            <a:off x="0" y="735106"/>
            <a:ext cx="9141783" cy="44083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90">
          <p15:clr>
            <a:srgbClr val="FBAE40"/>
          </p15:clr>
        </p15:guide>
        <p15:guide id="2" pos="612">
          <p15:clr>
            <a:srgbClr val="FBAE40"/>
          </p15:clr>
        </p15:guide>
        <p15:guide id="3" pos="2222">
          <p15:clr>
            <a:srgbClr val="FBAE40"/>
          </p15:clr>
        </p15:guide>
        <p15:guide id="4" orient="horz" pos="162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">
  <p:cSld name="Divider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4" descr="A room with a table and lights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r="379" b="15323"/>
          <a:stretch/>
        </p:blipFill>
        <p:spPr>
          <a:xfrm>
            <a:off x="0" y="771525"/>
            <a:ext cx="9144000" cy="437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2 Line Title, Infographics and Caption">
  <p:cSld name="2_2 Line Title, Infographics and Caption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/>
          <p:nvPr/>
        </p:nvSpPr>
        <p:spPr>
          <a:xfrm>
            <a:off x="11718595" y="3690308"/>
            <a:ext cx="870" cy="1071"/>
          </a:xfrm>
          <a:custGeom>
            <a:avLst/>
            <a:gdLst/>
            <a:ahLst/>
            <a:cxnLst/>
            <a:rect l="l" t="t" r="r" b="b"/>
            <a:pathLst>
              <a:path w="870" h="1071" extrusionOk="0">
                <a:moveTo>
                  <a:pt x="0" y="0"/>
                </a:moveTo>
                <a:lnTo>
                  <a:pt x="870" y="0"/>
                </a:lnTo>
                <a:lnTo>
                  <a:pt x="870" y="107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" name="Google Shape;20;p5" descr="A hand putting a piece of paper into a ballot box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10780"/>
          <a:stretch/>
        </p:blipFill>
        <p:spPr>
          <a:xfrm>
            <a:off x="0" y="1907106"/>
            <a:ext cx="5133287" cy="32363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8">
          <p15:clr>
            <a:srgbClr val="FBAE40"/>
          </p15:clr>
        </p15:guide>
        <p15:guide id="2" orient="horz" pos="2731">
          <p15:clr>
            <a:srgbClr val="FBAE40"/>
          </p15:clr>
        </p15:guide>
        <p15:guide id="3" orient="horz" pos="2198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2 Line Title and Content">
  <p:cSld name="1_2 Line Title and Conten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6"/>
          <p:cNvSpPr/>
          <p:nvPr/>
        </p:nvSpPr>
        <p:spPr>
          <a:xfrm rot="10800000" flipH="1">
            <a:off x="0" y="4902199"/>
            <a:ext cx="9144000" cy="256463"/>
          </a:xfrm>
          <a:prstGeom prst="rect">
            <a:avLst/>
          </a:prstGeom>
          <a:solidFill>
            <a:srgbClr val="0094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BAE40"/>
          </p15:clr>
        </p15:guide>
        <p15:guide id="2" orient="horz" pos="378">
          <p15:clr>
            <a:srgbClr val="FBAE40"/>
          </p15:clr>
        </p15:guide>
        <p15:guide id="3" orient="horz" pos="923">
          <p15:clr>
            <a:srgbClr val="FBAE40"/>
          </p15:clr>
        </p15:guide>
        <p15:guide id="4" orient="horz" pos="2794">
          <p15:clr>
            <a:srgbClr val="FBAE40"/>
          </p15:clr>
        </p15:guide>
        <p15:guide id="5" pos="2081">
          <p15:clr>
            <a:srgbClr val="FBAE40"/>
          </p15:clr>
        </p15:guide>
        <p15:guide id="6" orient="horz" pos="1144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_Custom Layout">
  <p:cSld name="10_Custom Layout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9"/>
          <p:cNvSpPr/>
          <p:nvPr/>
        </p:nvSpPr>
        <p:spPr>
          <a:xfrm rot="10800000" flipH="1">
            <a:off x="0" y="4902199"/>
            <a:ext cx="9144000" cy="256463"/>
          </a:xfrm>
          <a:prstGeom prst="rect">
            <a:avLst/>
          </a:prstGeom>
          <a:solidFill>
            <a:srgbClr val="0094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">
          <p15:clr>
            <a:srgbClr val="FBAE40"/>
          </p15:clr>
        </p15:guide>
        <p15:guide id="2" pos="2245">
          <p15:clr>
            <a:srgbClr val="FBAE40"/>
          </p15:clr>
        </p15:guide>
        <p15:guide id="3" orient="horz" pos="917">
          <p15:clr>
            <a:srgbClr val="FBAE40"/>
          </p15:clr>
        </p15:guide>
        <p15:guide id="4" orient="horz" pos="2845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2 Line Title and Content">
  <p:cSld name="2_2 Line Title and Conten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/>
          <p:nvPr/>
        </p:nvSpPr>
        <p:spPr>
          <a:xfrm rot="10800000" flipH="1">
            <a:off x="0" y="4902199"/>
            <a:ext cx="9144000" cy="256463"/>
          </a:xfrm>
          <a:prstGeom prst="rect">
            <a:avLst/>
          </a:prstGeom>
          <a:solidFill>
            <a:srgbClr val="0094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8" name="Google Shape;68;p10" descr="A person in a white jacket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b="17778"/>
          <a:stretch/>
        </p:blipFill>
        <p:spPr>
          <a:xfrm>
            <a:off x="5890644" y="914400"/>
            <a:ext cx="2884282" cy="422910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0"/>
          <p:cNvSpPr txBox="1"/>
          <p:nvPr/>
        </p:nvSpPr>
        <p:spPr>
          <a:xfrm>
            <a:off x="8493369" y="-2584938"/>
            <a:ext cx="18473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BAE40"/>
          </p15:clr>
        </p15:guide>
        <p15:guide id="2" orient="horz" pos="378">
          <p15:clr>
            <a:srgbClr val="FBAE40"/>
          </p15:clr>
        </p15:guide>
        <p15:guide id="3" orient="horz" pos="923">
          <p15:clr>
            <a:srgbClr val="FBAE40"/>
          </p15:clr>
        </p15:guide>
        <p15:guide id="4" orient="horz" pos="2794">
          <p15:clr>
            <a:srgbClr val="FBAE40"/>
          </p15:clr>
        </p15:guide>
        <p15:guide id="5" pos="2081">
          <p15:clr>
            <a:srgbClr val="FBAE40"/>
          </p15:clr>
        </p15:guide>
        <p15:guide id="6" orient="horz" pos="1144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3 picture with caption">
  <p:cSld name="Title and 3 picture with caption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0"/>
          <p:cNvSpPr/>
          <p:nvPr/>
        </p:nvSpPr>
        <p:spPr>
          <a:xfrm>
            <a:off x="0" y="-1"/>
            <a:ext cx="9144000" cy="2835965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20"/>
          <p:cNvSpPr>
            <a:spLocks noGrp="1"/>
          </p:cNvSpPr>
          <p:nvPr>
            <p:ph type="pic" idx="2"/>
          </p:nvPr>
        </p:nvSpPr>
        <p:spPr>
          <a:xfrm>
            <a:off x="1445363" y="1382268"/>
            <a:ext cx="1668121" cy="1946672"/>
          </a:xfrm>
          <a:prstGeom prst="rect">
            <a:avLst/>
          </a:prstGeom>
          <a:noFill/>
          <a:ln>
            <a:noFill/>
          </a:ln>
          <a:effectLst>
            <a:outerShdw blurRad="50800" dist="38100" dir="10800000" algn="r" rotWithShape="0">
              <a:srgbClr val="000000">
                <a:alpha val="40000"/>
              </a:srgbClr>
            </a:outerShdw>
          </a:effectLst>
        </p:spPr>
      </p:sp>
      <p:sp>
        <p:nvSpPr>
          <p:cNvPr id="222" name="Google Shape;222;p20"/>
          <p:cNvSpPr>
            <a:spLocks noGrp="1"/>
          </p:cNvSpPr>
          <p:nvPr>
            <p:ph type="pic" idx="3"/>
          </p:nvPr>
        </p:nvSpPr>
        <p:spPr>
          <a:xfrm>
            <a:off x="3744984" y="1382268"/>
            <a:ext cx="1654032" cy="1946672"/>
          </a:xfrm>
          <a:prstGeom prst="rect">
            <a:avLst/>
          </a:prstGeom>
          <a:noFill/>
          <a:ln>
            <a:noFill/>
          </a:ln>
          <a:effectLst>
            <a:outerShdw blurRad="50800" dist="38100" dir="10800000" algn="r" rotWithShape="0">
              <a:srgbClr val="000000">
                <a:alpha val="40000"/>
              </a:srgbClr>
            </a:outerShdw>
          </a:effectLst>
        </p:spPr>
      </p:sp>
      <p:sp>
        <p:nvSpPr>
          <p:cNvPr id="223" name="Google Shape;223;p20"/>
          <p:cNvSpPr>
            <a:spLocks noGrp="1"/>
          </p:cNvSpPr>
          <p:nvPr>
            <p:ph type="pic" idx="4"/>
          </p:nvPr>
        </p:nvSpPr>
        <p:spPr>
          <a:xfrm>
            <a:off x="6055443" y="1382268"/>
            <a:ext cx="1654032" cy="1946672"/>
          </a:xfrm>
          <a:prstGeom prst="rect">
            <a:avLst/>
          </a:prstGeom>
          <a:noFill/>
          <a:ln>
            <a:noFill/>
          </a:ln>
          <a:effectLst>
            <a:outerShdw blurRad="50800" dist="38100" dir="10800000" algn="r" rotWithShape="0">
              <a:srgbClr val="000000">
                <a:alpha val="40000"/>
              </a:srgbClr>
            </a:outerShdw>
          </a:effectLst>
        </p:spPr>
      </p:sp>
      <p:sp>
        <p:nvSpPr>
          <p:cNvPr id="224" name="Google Shape;224;p20"/>
          <p:cNvSpPr txBox="1">
            <a:spLocks noGrp="1"/>
          </p:cNvSpPr>
          <p:nvPr>
            <p:ph type="body" idx="1"/>
          </p:nvPr>
        </p:nvSpPr>
        <p:spPr>
          <a:xfrm>
            <a:off x="1439466" y="3519224"/>
            <a:ext cx="1674019" cy="2764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F0000"/>
              </a:buClr>
              <a:buSzPts val="1215"/>
              <a:buFont typeface="Arial"/>
              <a:buNone/>
              <a:defRPr sz="1215" b="1" i="0" u="none" strike="noStrike" cap="none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5" name="Google Shape;225;p20"/>
          <p:cNvSpPr txBox="1">
            <a:spLocks noGrp="1"/>
          </p:cNvSpPr>
          <p:nvPr>
            <p:ph type="body" idx="5"/>
          </p:nvPr>
        </p:nvSpPr>
        <p:spPr>
          <a:xfrm>
            <a:off x="3744985" y="3519224"/>
            <a:ext cx="1654032" cy="2764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F0000"/>
              </a:buClr>
              <a:buSzPts val="1215"/>
              <a:buFont typeface="Arial"/>
              <a:buNone/>
              <a:defRPr sz="1215" b="1" i="0" u="none" strike="noStrike" cap="none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6" name="Google Shape;226;p20"/>
          <p:cNvSpPr txBox="1">
            <a:spLocks noGrp="1"/>
          </p:cNvSpPr>
          <p:nvPr>
            <p:ph type="body" idx="6"/>
          </p:nvPr>
        </p:nvSpPr>
        <p:spPr>
          <a:xfrm>
            <a:off x="6050503" y="3519223"/>
            <a:ext cx="1654032" cy="283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F0000"/>
              </a:buClr>
              <a:buSzPts val="1215"/>
              <a:buFont typeface="Arial"/>
              <a:buNone/>
              <a:defRPr sz="1215" b="1" i="0" u="none" strike="noStrike" cap="none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7" name="Google Shape;227;p20"/>
          <p:cNvSpPr txBox="1">
            <a:spLocks noGrp="1"/>
          </p:cNvSpPr>
          <p:nvPr>
            <p:ph type="body" idx="7"/>
          </p:nvPr>
        </p:nvSpPr>
        <p:spPr>
          <a:xfrm>
            <a:off x="1439863" y="3862520"/>
            <a:ext cx="1674019" cy="671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40"/>
              <a:buFont typeface="Arial"/>
              <a:buNone/>
              <a:defRPr sz="939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8" name="Google Shape;228;p20"/>
          <p:cNvSpPr txBox="1">
            <a:spLocks noGrp="1"/>
          </p:cNvSpPr>
          <p:nvPr>
            <p:ph type="body" idx="8"/>
          </p:nvPr>
        </p:nvSpPr>
        <p:spPr>
          <a:xfrm>
            <a:off x="3735388" y="3862520"/>
            <a:ext cx="1674019" cy="671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40"/>
              <a:buFont typeface="Arial"/>
              <a:buNone/>
              <a:defRPr sz="939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9" name="Google Shape;229;p20"/>
          <p:cNvSpPr txBox="1">
            <a:spLocks noGrp="1"/>
          </p:cNvSpPr>
          <p:nvPr>
            <p:ph type="body" idx="9"/>
          </p:nvPr>
        </p:nvSpPr>
        <p:spPr>
          <a:xfrm>
            <a:off x="6050502" y="3862520"/>
            <a:ext cx="1658973" cy="671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40"/>
              <a:buFont typeface="Arial"/>
              <a:buNone/>
              <a:defRPr sz="939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230" name="Google Shape;230;p20" descr="A black and white logo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883129" y="229485"/>
            <a:ext cx="1377742" cy="3301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210">
          <p15:clr>
            <a:srgbClr val="FBAE40"/>
          </p15:clr>
        </p15:guide>
        <p15:guide id="2" orient="horz" pos="2391">
          <p15:clr>
            <a:srgbClr val="FBAE40"/>
          </p15:clr>
        </p15:guide>
        <p15:guide id="3" orient="horz" pos="2096">
          <p15:clr>
            <a:srgbClr val="FBAE40"/>
          </p15:clr>
        </p15:guide>
        <p15:guide id="4" orient="horz" pos="378">
          <p15:clr>
            <a:srgbClr val="FBAE40"/>
          </p15:clr>
        </p15:guide>
        <p15:guide id="5" pos="907">
          <p15:clr>
            <a:srgbClr val="FBAE40"/>
          </p15:clr>
        </p15:guide>
        <p15:guide id="6" orient="horz" pos="872">
          <p15:clr>
            <a:srgbClr val="FBAE40"/>
          </p15:clr>
        </p15:guide>
        <p15:guide id="7" pos="1961">
          <p15:clr>
            <a:srgbClr val="FBAE40"/>
          </p15:clr>
        </p15:guide>
        <p15:guide id="8" pos="2353">
          <p15:clr>
            <a:srgbClr val="FBAE40"/>
          </p15:clr>
        </p15:guide>
        <p15:guide id="9" pos="3407">
          <p15:clr>
            <a:srgbClr val="FBAE40"/>
          </p15:clr>
        </p15:guide>
        <p15:guide id="10" pos="3810">
          <p15:clr>
            <a:srgbClr val="FBAE40"/>
          </p15:clr>
        </p15:guide>
        <p15:guide id="11" pos="4853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2 pictures">
  <p:cSld name="Title and 2 pictures"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1"/>
          <p:cNvSpPr/>
          <p:nvPr/>
        </p:nvSpPr>
        <p:spPr>
          <a:xfrm>
            <a:off x="0" y="-1"/>
            <a:ext cx="9144000" cy="2743201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p21"/>
          <p:cNvSpPr/>
          <p:nvPr/>
        </p:nvSpPr>
        <p:spPr>
          <a:xfrm rot="10800000" flipH="1">
            <a:off x="0" y="2743199"/>
            <a:ext cx="9144000" cy="135776"/>
          </a:xfrm>
          <a:prstGeom prst="rect">
            <a:avLst/>
          </a:prstGeom>
          <a:solidFill>
            <a:srgbClr val="0094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p21"/>
          <p:cNvSpPr/>
          <p:nvPr/>
        </p:nvSpPr>
        <p:spPr>
          <a:xfrm>
            <a:off x="4599929" y="1870236"/>
            <a:ext cx="3921771" cy="2322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Google Shape;235;p21"/>
          <p:cNvSpPr>
            <a:spLocks noGrp="1"/>
          </p:cNvSpPr>
          <p:nvPr>
            <p:ph type="pic" idx="2"/>
          </p:nvPr>
        </p:nvSpPr>
        <p:spPr>
          <a:xfrm>
            <a:off x="4599929" y="1868092"/>
            <a:ext cx="3921771" cy="2325290"/>
          </a:xfrm>
          <a:prstGeom prst="rect">
            <a:avLst/>
          </a:prstGeom>
          <a:noFill/>
          <a:ln>
            <a:noFill/>
          </a:ln>
        </p:spPr>
      </p:sp>
      <p:sp>
        <p:nvSpPr>
          <p:cNvPr id="236" name="Google Shape;236;p21"/>
          <p:cNvSpPr txBox="1">
            <a:spLocks noGrp="1"/>
          </p:cNvSpPr>
          <p:nvPr>
            <p:ph type="body" idx="1"/>
          </p:nvPr>
        </p:nvSpPr>
        <p:spPr>
          <a:xfrm>
            <a:off x="629841" y="3145632"/>
            <a:ext cx="3343275" cy="283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15"/>
              <a:buFont typeface="Arial"/>
              <a:buNone/>
              <a:defRPr sz="1215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7" name="Google Shape;237;p21"/>
          <p:cNvSpPr txBox="1">
            <a:spLocks noGrp="1"/>
          </p:cNvSpPr>
          <p:nvPr>
            <p:ph type="body" idx="3"/>
          </p:nvPr>
        </p:nvSpPr>
        <p:spPr>
          <a:xfrm>
            <a:off x="635000" y="3515616"/>
            <a:ext cx="3343275" cy="283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310"/>
              <a:buFont typeface="Arial"/>
              <a:buNone/>
              <a:defRPr sz="131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8" name="Google Shape;238;p21"/>
          <p:cNvSpPr/>
          <p:nvPr/>
        </p:nvSpPr>
        <p:spPr>
          <a:xfrm>
            <a:off x="4599929" y="1356271"/>
            <a:ext cx="3969000" cy="2835965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9" name="Google Shape;239;p21" descr="A black and white logo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883129" y="229485"/>
            <a:ext cx="1377742" cy="3301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8">
          <p15:clr>
            <a:srgbClr val="FBAE40"/>
          </p15:clr>
        </p15:guide>
        <p15:guide id="2" orient="horz" pos="1178">
          <p15:clr>
            <a:srgbClr val="FBAE40"/>
          </p15:clr>
        </p15:guide>
        <p15:guide id="3" orient="horz" pos="1671">
          <p15:clr>
            <a:srgbClr val="FBAE40"/>
          </p15:clr>
        </p15:guide>
        <p15:guide id="4" orient="horz" pos="1977">
          <p15:clr>
            <a:srgbClr val="FBAE40"/>
          </p15:clr>
        </p15:guide>
        <p15:guide id="5" orient="horz" pos="2930">
          <p15:clr>
            <a:srgbClr val="FBAE40"/>
          </p15:clr>
        </p15:guide>
        <p15:guide id="6" orient="horz" pos="2641">
          <p15:clr>
            <a:srgbClr val="FBAE40"/>
          </p15:clr>
        </p15:guide>
        <p15:guide id="7" pos="2897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/>
          <p:nvPr/>
        </p:nvSpPr>
        <p:spPr>
          <a:xfrm>
            <a:off x="0" y="0"/>
            <a:ext cx="9144000" cy="76511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" name="Google Shape;11;p1" descr="A black and white logo&#10;&#10;Description automatically generated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3883129" y="229485"/>
            <a:ext cx="1377742" cy="330195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5" r:id="rId6"/>
    <p:sldLayoutId id="2147483656" r:id="rId7"/>
    <p:sldLayoutId id="2147483666" r:id="rId8"/>
    <p:sldLayoutId id="2147483667" r:id="rId9"/>
    <p:sldLayoutId id="2147483668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5398">
          <p15:clr>
            <a:srgbClr val="F26B43"/>
          </p15:clr>
        </p15:guide>
        <p15:guide id="2" orient="horz" pos="191">
          <p15:clr>
            <a:srgbClr val="F26B43"/>
          </p15:clr>
        </p15:guide>
        <p15:guide id="3" orient="horz" pos="344">
          <p15:clr>
            <a:srgbClr val="F26B43"/>
          </p15:clr>
        </p15:guide>
        <p15:guide id="4" pos="397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3"/>
          <p:cNvSpPr txBox="1"/>
          <p:nvPr/>
        </p:nvSpPr>
        <p:spPr>
          <a:xfrm>
            <a:off x="3795986" y="4490160"/>
            <a:ext cx="1551900" cy="3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roxima Nova"/>
              <a:buNone/>
            </a:pPr>
            <a:r>
              <a:rPr lang="en-IN" sz="1800" dirty="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06 mar</a:t>
            </a:r>
            <a:r>
              <a:rPr lang="en-IN" sz="1800" b="0" i="0" u="none" strike="noStrike" cap="none" dirty="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, 2025</a:t>
            </a:r>
            <a:endParaRPr sz="1800" b="0" i="0" u="none" strike="noStrike" cap="none" dirty="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71" name="Google Shape;271;p23"/>
          <p:cNvSpPr/>
          <p:nvPr/>
        </p:nvSpPr>
        <p:spPr>
          <a:xfrm>
            <a:off x="438148" y="1962750"/>
            <a:ext cx="7037690" cy="60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7347"/>
              </a:lnSpc>
              <a:spcBef>
                <a:spcPts val="0"/>
              </a:spcBef>
              <a:spcAft>
                <a:spcPts val="0"/>
              </a:spcAft>
              <a:buClr>
                <a:srgbClr val="FFBE00"/>
              </a:buClr>
              <a:buSzPts val="3300"/>
              <a:buFont typeface="EB Garamond SemiBold"/>
              <a:buNone/>
            </a:pPr>
            <a:r>
              <a:rPr lang="en-US" sz="4200" dirty="0">
                <a:solidFill>
                  <a:schemeClr val="lt1"/>
                </a:solidFill>
                <a:latin typeface="Avenir"/>
                <a:ea typeface="EB Garamond SemiBold"/>
                <a:cs typeface="EB Garamond SemiBold"/>
                <a:sym typeface="EB Garamond SemiBold"/>
              </a:rPr>
              <a:t>Connecting and Setting up Amazon Redshift</a:t>
            </a:r>
            <a:endParaRPr lang="en-IN" sz="4200" dirty="0">
              <a:solidFill>
                <a:schemeClr val="lt1"/>
              </a:solidFill>
              <a:latin typeface="Avenir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>
          <a:extLst>
            <a:ext uri="{FF2B5EF4-FFF2-40B4-BE49-F238E27FC236}">
              <a16:creationId xmlns:a16="http://schemas.microsoft.com/office/drawing/2014/main" id="{8DB7271D-F6F2-708F-CA23-767752AFD2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28">
            <a:extLst>
              <a:ext uri="{FF2B5EF4-FFF2-40B4-BE49-F238E27FC236}">
                <a16:creationId xmlns:a16="http://schemas.microsoft.com/office/drawing/2014/main" id="{66A26988-49D0-1F2E-E3ED-7830FF1809A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07344" y="777575"/>
            <a:ext cx="8256596" cy="479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Aft>
                <a:spcPts val="120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800" b="1" i="0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Connecting to Amazon Redshift Using DBeaver</a:t>
            </a:r>
            <a:endParaRPr lang="en-IN" sz="1800" b="1" i="0" u="none" strike="noStrike" cap="none" dirty="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20" name="Google Shape;320;p28">
            <a:extLst>
              <a:ext uri="{FF2B5EF4-FFF2-40B4-BE49-F238E27FC236}">
                <a16:creationId xmlns:a16="http://schemas.microsoft.com/office/drawing/2014/main" id="{ABB57DB8-1E1D-66FC-B8CF-559A357C6DB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511925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IN" sz="900" b="0" i="0" u="none" strike="noStrike" cap="none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10</a:t>
            </a:fld>
            <a:endParaRPr sz="900" b="0" i="0" u="none" strike="noStrike" cap="none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B42F23-23D8-4059-7F2A-A6B591A97C75}"/>
              </a:ext>
            </a:extLst>
          </p:cNvPr>
          <p:cNvSpPr txBox="1"/>
          <p:nvPr/>
        </p:nvSpPr>
        <p:spPr>
          <a:xfrm>
            <a:off x="407344" y="1257300"/>
            <a:ext cx="8496626" cy="3244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-228600" algn="l" rtl="0">
              <a:lnSpc>
                <a:spcPct val="150000"/>
              </a:lnSpc>
              <a:spcAft>
                <a:spcPts val="1200"/>
              </a:spcAft>
              <a:buClr>
                <a:schemeClr val="dk1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1400" b="1" i="0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Step 3: Enter Connection Details</a:t>
            </a:r>
          </a:p>
          <a:p>
            <a:pPr marL="742950" lvl="4" indent="-285750">
              <a:lnSpc>
                <a:spcPct val="150000"/>
              </a:lnSpc>
              <a:spcAft>
                <a:spcPts val="1200"/>
              </a:spcAft>
              <a:buClr>
                <a:schemeClr val="dk1"/>
              </a:buClr>
              <a:buSzPts val="1400"/>
              <a:buFont typeface="Courier New" panose="02070309020205020404" pitchFamily="49" charset="0"/>
              <a:buChar char="o"/>
            </a:pPr>
            <a:r>
              <a:rPr lang="en-US" i="0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Host: Redshift cluster endpoint.</a:t>
            </a:r>
          </a:p>
          <a:p>
            <a:pPr marL="742950" lvl="4" indent="-285750">
              <a:lnSpc>
                <a:spcPct val="150000"/>
              </a:lnSpc>
              <a:spcAft>
                <a:spcPts val="1200"/>
              </a:spcAft>
              <a:buClr>
                <a:schemeClr val="dk1"/>
              </a:buClr>
              <a:buSzPts val="1400"/>
              <a:buFont typeface="Courier New" panose="02070309020205020404" pitchFamily="49" charset="0"/>
              <a:buChar char="o"/>
            </a:pPr>
            <a:r>
              <a:rPr lang="en-US" i="0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Port: Default is 5439.</a:t>
            </a:r>
          </a:p>
          <a:p>
            <a:pPr marL="742950" lvl="4" indent="-285750">
              <a:lnSpc>
                <a:spcPct val="150000"/>
              </a:lnSpc>
              <a:spcAft>
                <a:spcPts val="1200"/>
              </a:spcAft>
              <a:buClr>
                <a:schemeClr val="dk1"/>
              </a:buClr>
              <a:buSzPts val="1400"/>
              <a:buFont typeface="Courier New" panose="02070309020205020404" pitchFamily="49" charset="0"/>
              <a:buChar char="o"/>
            </a:pPr>
            <a:r>
              <a:rPr lang="en-US" i="0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Database Name: The name of your Redshift database.</a:t>
            </a:r>
          </a:p>
          <a:p>
            <a:pPr marL="742950" lvl="4" indent="-285750">
              <a:lnSpc>
                <a:spcPct val="150000"/>
              </a:lnSpc>
              <a:spcAft>
                <a:spcPts val="1200"/>
              </a:spcAft>
              <a:buClr>
                <a:schemeClr val="dk1"/>
              </a:buClr>
              <a:buSzPts val="1400"/>
              <a:buFont typeface="Courier New" panose="02070309020205020404" pitchFamily="49" charset="0"/>
              <a:buChar char="o"/>
            </a:pPr>
            <a:r>
              <a:rPr lang="en-US" i="0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Username and Password: Provided by your AWS administrator.</a:t>
            </a:r>
          </a:p>
          <a:p>
            <a:pPr marL="457200" marR="0" lvl="0" indent="-228600" algn="l" rtl="0">
              <a:lnSpc>
                <a:spcPct val="150000"/>
              </a:lnSpc>
              <a:spcAft>
                <a:spcPts val="1200"/>
              </a:spcAft>
              <a:buClr>
                <a:schemeClr val="dk1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1400" b="1" i="0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Step 4: Test the Connection</a:t>
            </a:r>
          </a:p>
          <a:p>
            <a:pPr marL="742950" marR="0" lvl="0" indent="-285750" algn="l" rtl="0">
              <a:lnSpc>
                <a:spcPct val="150000"/>
              </a:lnSpc>
              <a:spcAft>
                <a:spcPts val="1200"/>
              </a:spcAft>
              <a:buClr>
                <a:schemeClr val="dk1"/>
              </a:buClr>
              <a:buSzPts val="1400"/>
              <a:buFont typeface="Courier New" panose="02070309020205020404" pitchFamily="49" charset="0"/>
              <a:buChar char="o"/>
            </a:pPr>
            <a:r>
              <a:rPr lang="en-US" sz="1400" i="0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Click on "Test Connection" to ensure all details are correct and the connection is successful.</a:t>
            </a:r>
            <a:endParaRPr lang="en-US" i="0" u="none" strike="noStrike" cap="none" dirty="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  <p:extLst>
      <p:ext uri="{BB962C8B-B14F-4D97-AF65-F5344CB8AC3E}">
        <p14:creationId xmlns:p14="http://schemas.microsoft.com/office/powerpoint/2010/main" val="24445002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>
          <a:extLst>
            <a:ext uri="{FF2B5EF4-FFF2-40B4-BE49-F238E27FC236}">
              <a16:creationId xmlns:a16="http://schemas.microsoft.com/office/drawing/2014/main" id="{469B2D18-AD01-E076-6FDE-393644D1CD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28">
            <a:extLst>
              <a:ext uri="{FF2B5EF4-FFF2-40B4-BE49-F238E27FC236}">
                <a16:creationId xmlns:a16="http://schemas.microsoft.com/office/drawing/2014/main" id="{BD11AD1B-7C0D-F76A-3371-E2EA280E5F7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07344" y="777575"/>
            <a:ext cx="8256596" cy="479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Aft>
                <a:spcPts val="120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800" b="1" i="0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Securing Amazon Redshift Cluster Connection</a:t>
            </a:r>
            <a:endParaRPr lang="en-IN" sz="1800" b="1" i="0" u="none" strike="noStrike" cap="none" dirty="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20" name="Google Shape;320;p28">
            <a:extLst>
              <a:ext uri="{FF2B5EF4-FFF2-40B4-BE49-F238E27FC236}">
                <a16:creationId xmlns:a16="http://schemas.microsoft.com/office/drawing/2014/main" id="{11A2CFCA-25C8-9B05-0DC6-CE2FA01C5EB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511925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IN" sz="900" b="0" i="0" u="none" strike="noStrike" cap="none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11</a:t>
            </a:fld>
            <a:endParaRPr sz="900" b="0" i="0" u="none" strike="noStrike" cap="none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CA93EC-47F3-AA0E-2CB3-22B2630CF177}"/>
              </a:ext>
            </a:extLst>
          </p:cNvPr>
          <p:cNvSpPr txBox="1"/>
          <p:nvPr/>
        </p:nvSpPr>
        <p:spPr>
          <a:xfrm>
            <a:off x="407344" y="1257300"/>
            <a:ext cx="8496626" cy="27673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-228600" algn="l" rtl="0">
              <a:lnSpc>
                <a:spcPct val="150000"/>
              </a:lnSpc>
              <a:spcAft>
                <a:spcPts val="1200"/>
              </a:spcAft>
              <a:buClr>
                <a:schemeClr val="dk1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1400" b="1" i="0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Encryption:</a:t>
            </a:r>
          </a:p>
          <a:p>
            <a:pPr marL="742950" marR="0" lvl="0" indent="-285750" algn="l" rtl="0">
              <a:lnSpc>
                <a:spcPct val="150000"/>
              </a:lnSpc>
              <a:spcAft>
                <a:spcPts val="1200"/>
              </a:spcAft>
              <a:buClr>
                <a:schemeClr val="dk1"/>
              </a:buClr>
              <a:buSzPts val="1400"/>
              <a:buFont typeface="Courier New" panose="02070309020205020404" pitchFamily="49" charset="0"/>
              <a:buChar char="o"/>
            </a:pPr>
            <a:r>
              <a:rPr lang="en-US" sz="1400" i="0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Ensure data is encrypted during transit using SSL (Secure Socket Layer).</a:t>
            </a:r>
          </a:p>
          <a:p>
            <a:pPr marL="742950" marR="0" lvl="0" indent="-285750" algn="l" rtl="0">
              <a:lnSpc>
                <a:spcPct val="150000"/>
              </a:lnSpc>
              <a:spcAft>
                <a:spcPts val="1200"/>
              </a:spcAft>
              <a:buClr>
                <a:schemeClr val="dk1"/>
              </a:buClr>
              <a:buSzPts val="1400"/>
              <a:buFont typeface="Courier New" panose="02070309020205020404" pitchFamily="49" charset="0"/>
              <a:buChar char="o"/>
            </a:pPr>
            <a:r>
              <a:rPr lang="en-US" sz="1400" i="0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Option to enable SSL encryption on the connection setup in DBeaver.</a:t>
            </a:r>
          </a:p>
          <a:p>
            <a:pPr marL="457200" marR="0" lvl="0" indent="-228600" algn="l" rtl="0">
              <a:lnSpc>
                <a:spcPct val="150000"/>
              </a:lnSpc>
              <a:spcAft>
                <a:spcPts val="1200"/>
              </a:spcAft>
              <a:buClr>
                <a:schemeClr val="dk1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1400" b="1" i="0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IAM Authentication:</a:t>
            </a:r>
          </a:p>
          <a:p>
            <a:pPr marL="685800" marR="0" lvl="0" indent="-228600" algn="l" rtl="0">
              <a:lnSpc>
                <a:spcPct val="150000"/>
              </a:lnSpc>
              <a:spcAft>
                <a:spcPts val="1200"/>
              </a:spcAft>
              <a:buClr>
                <a:schemeClr val="dk1"/>
              </a:buClr>
              <a:buSzPts val="1400"/>
              <a:buFont typeface="Courier New" panose="02070309020205020404" pitchFamily="49" charset="0"/>
              <a:buChar char="o"/>
            </a:pPr>
            <a:r>
              <a:rPr lang="en-US" sz="1400" i="0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Use AWS IAM roles for authentication to avoid storing database credentials in DBeaver.</a:t>
            </a:r>
          </a:p>
          <a:p>
            <a:pPr marL="685800" marR="0" lvl="0" indent="-228600" algn="l" rtl="0">
              <a:lnSpc>
                <a:spcPct val="150000"/>
              </a:lnSpc>
              <a:spcAft>
                <a:spcPts val="1200"/>
              </a:spcAft>
              <a:buClr>
                <a:schemeClr val="dk1"/>
              </a:buClr>
              <a:buSzPts val="1400"/>
              <a:buFont typeface="Courier New" panose="02070309020205020404" pitchFamily="49" charset="0"/>
              <a:buChar char="o"/>
            </a:pPr>
            <a:r>
              <a:rPr lang="en-US" sz="1400" i="0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Configure DBeaver to use temporary credentials through the IAM role.</a:t>
            </a:r>
            <a:endParaRPr lang="en-US" i="0" u="none" strike="noStrike" cap="none" dirty="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  <p:extLst>
      <p:ext uri="{BB962C8B-B14F-4D97-AF65-F5344CB8AC3E}">
        <p14:creationId xmlns:p14="http://schemas.microsoft.com/office/powerpoint/2010/main" val="11734562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>
          <a:extLst>
            <a:ext uri="{FF2B5EF4-FFF2-40B4-BE49-F238E27FC236}">
              <a16:creationId xmlns:a16="http://schemas.microsoft.com/office/drawing/2014/main" id="{A18EFAA9-B4F2-1D13-BEC3-46EA47D9E7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28">
            <a:extLst>
              <a:ext uri="{FF2B5EF4-FFF2-40B4-BE49-F238E27FC236}">
                <a16:creationId xmlns:a16="http://schemas.microsoft.com/office/drawing/2014/main" id="{FBEB2180-4938-747C-9928-1DBEE87A7A1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07344" y="777575"/>
            <a:ext cx="8256596" cy="479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Aft>
                <a:spcPts val="120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800" b="1" i="0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Securing Amazon Redshift Cluster Connection</a:t>
            </a:r>
            <a:endParaRPr lang="en-IN" sz="1800" b="1" i="0" u="none" strike="noStrike" cap="none" dirty="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20" name="Google Shape;320;p28">
            <a:extLst>
              <a:ext uri="{FF2B5EF4-FFF2-40B4-BE49-F238E27FC236}">
                <a16:creationId xmlns:a16="http://schemas.microsoft.com/office/drawing/2014/main" id="{F93A5948-E8D5-6B28-8B4B-8B5BFDC4C76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511925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IN" sz="900" b="0" i="0" u="none" strike="noStrike" cap="none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12</a:t>
            </a:fld>
            <a:endParaRPr sz="900" b="0" i="0" u="none" strike="noStrike" cap="none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56EB4D-966A-8871-77C3-6C450EA817AB}"/>
              </a:ext>
            </a:extLst>
          </p:cNvPr>
          <p:cNvSpPr txBox="1"/>
          <p:nvPr/>
        </p:nvSpPr>
        <p:spPr>
          <a:xfrm>
            <a:off x="407344" y="1257300"/>
            <a:ext cx="8496626" cy="16593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-228600" algn="l" rtl="0">
              <a:lnSpc>
                <a:spcPct val="150000"/>
              </a:lnSpc>
              <a:spcAft>
                <a:spcPts val="1200"/>
              </a:spcAft>
              <a:buClr>
                <a:schemeClr val="dk1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1400" b="1" i="0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VPC and Security Groups:</a:t>
            </a:r>
          </a:p>
          <a:p>
            <a:pPr marL="742950" marR="0" lvl="0" indent="-285750" algn="l" rtl="0">
              <a:lnSpc>
                <a:spcPct val="150000"/>
              </a:lnSpc>
              <a:spcAft>
                <a:spcPts val="1200"/>
              </a:spcAft>
              <a:buClr>
                <a:schemeClr val="dk1"/>
              </a:buClr>
              <a:buSzPts val="1400"/>
              <a:buFont typeface="Courier New" panose="02070309020205020404" pitchFamily="49" charset="0"/>
              <a:buChar char="o"/>
            </a:pPr>
            <a:r>
              <a:rPr lang="en-US" sz="1400" i="0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Make sure Redshift is deployed within a VPC and configure security groups to limit access to trusted IP addresses.</a:t>
            </a:r>
          </a:p>
          <a:p>
            <a:pPr marL="742950" marR="0" lvl="0" indent="-285750" algn="l" rtl="0">
              <a:lnSpc>
                <a:spcPct val="150000"/>
              </a:lnSpc>
              <a:spcAft>
                <a:spcPts val="1200"/>
              </a:spcAft>
              <a:buClr>
                <a:schemeClr val="dk1"/>
              </a:buClr>
              <a:buSzPts val="1400"/>
              <a:buFont typeface="Courier New" panose="02070309020205020404" pitchFamily="49" charset="0"/>
              <a:buChar char="o"/>
            </a:pPr>
            <a:r>
              <a:rPr lang="en-US" sz="1400" i="0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Restricting network access ensures that only authorized sources can connect to your Redshift cluster.</a:t>
            </a:r>
            <a:endParaRPr lang="en-US" i="0" u="none" strike="noStrike" cap="none" dirty="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  <p:extLst>
      <p:ext uri="{BB962C8B-B14F-4D97-AF65-F5344CB8AC3E}">
        <p14:creationId xmlns:p14="http://schemas.microsoft.com/office/powerpoint/2010/main" val="6485307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>
          <a:extLst>
            <a:ext uri="{FF2B5EF4-FFF2-40B4-BE49-F238E27FC236}">
              <a16:creationId xmlns:a16="http://schemas.microsoft.com/office/drawing/2014/main" id="{6D360053-E6D4-7EA5-9BC2-37D33A9D5A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28">
            <a:extLst>
              <a:ext uri="{FF2B5EF4-FFF2-40B4-BE49-F238E27FC236}">
                <a16:creationId xmlns:a16="http://schemas.microsoft.com/office/drawing/2014/main" id="{2BC711B5-5033-E7FC-641C-41DC4105EA7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07344" y="777575"/>
            <a:ext cx="8256596" cy="479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Aft>
                <a:spcPts val="120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800" b="1" i="0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Monitoring Amazon Redshift Cluster Connection</a:t>
            </a:r>
            <a:endParaRPr lang="en-IN" sz="1800" b="1" i="0" u="none" strike="noStrike" cap="none" dirty="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20" name="Google Shape;320;p28">
            <a:extLst>
              <a:ext uri="{FF2B5EF4-FFF2-40B4-BE49-F238E27FC236}">
                <a16:creationId xmlns:a16="http://schemas.microsoft.com/office/drawing/2014/main" id="{79ABC5B7-1703-07BF-928A-622B2747144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511925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IN" sz="900" b="0" i="0" u="none" strike="noStrike" cap="none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13</a:t>
            </a:fld>
            <a:endParaRPr sz="900" b="0" i="0" u="none" strike="noStrike" cap="none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602F0A-E97A-FBA2-6592-843FBFBB4121}"/>
              </a:ext>
            </a:extLst>
          </p:cNvPr>
          <p:cNvSpPr txBox="1"/>
          <p:nvPr/>
        </p:nvSpPr>
        <p:spPr>
          <a:xfrm>
            <a:off x="407344" y="1257300"/>
            <a:ext cx="8496626" cy="30905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-228600" algn="l" rtl="0">
              <a:lnSpc>
                <a:spcPct val="150000"/>
              </a:lnSpc>
              <a:spcAft>
                <a:spcPts val="1200"/>
              </a:spcAft>
              <a:buClr>
                <a:schemeClr val="dk1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1400" b="1" i="0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Using Amazon CloudWatch:</a:t>
            </a:r>
          </a:p>
          <a:p>
            <a:pPr marL="742950" marR="0" lvl="0" indent="-285750" algn="l" rtl="0">
              <a:lnSpc>
                <a:spcPct val="150000"/>
              </a:lnSpc>
              <a:spcAft>
                <a:spcPts val="1200"/>
              </a:spcAft>
              <a:buClr>
                <a:schemeClr val="dk1"/>
              </a:buClr>
              <a:buSzPts val="1400"/>
              <a:buFont typeface="Courier New" panose="02070309020205020404" pitchFamily="49" charset="0"/>
              <a:buChar char="o"/>
            </a:pPr>
            <a:r>
              <a:rPr lang="en-US" sz="1400" i="0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Use Amazon CloudWatch to monitor Redshift performance metrics like CPU utilization, storage, and query execution times.</a:t>
            </a:r>
          </a:p>
          <a:p>
            <a:pPr marL="742950" marR="0" lvl="0" indent="-285750" algn="l" rtl="0">
              <a:lnSpc>
                <a:spcPct val="150000"/>
              </a:lnSpc>
              <a:spcAft>
                <a:spcPts val="1200"/>
              </a:spcAft>
              <a:buClr>
                <a:schemeClr val="dk1"/>
              </a:buClr>
              <a:buSzPts val="1400"/>
              <a:buFont typeface="Courier New" panose="02070309020205020404" pitchFamily="49" charset="0"/>
              <a:buChar char="o"/>
            </a:pPr>
            <a:r>
              <a:rPr lang="en-US" sz="1400" i="0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Set up CloudWatch alarms for abnormal behaviors (e.g., high CPU usage or slow queries).</a:t>
            </a:r>
          </a:p>
          <a:p>
            <a:pPr marL="457200" marR="0" lvl="0" indent="-228600" algn="l" rtl="0">
              <a:lnSpc>
                <a:spcPct val="150000"/>
              </a:lnSpc>
              <a:spcAft>
                <a:spcPts val="1200"/>
              </a:spcAft>
              <a:buClr>
                <a:schemeClr val="dk1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1400" b="1" i="0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Query Performance Monitoring:</a:t>
            </a:r>
          </a:p>
          <a:p>
            <a:pPr marL="685800" marR="0" lvl="0" indent="-228600" algn="l" rtl="0">
              <a:lnSpc>
                <a:spcPct val="150000"/>
              </a:lnSpc>
              <a:spcAft>
                <a:spcPts val="1200"/>
              </a:spcAft>
              <a:buClr>
                <a:schemeClr val="dk1"/>
              </a:buClr>
              <a:buSzPts val="1400"/>
              <a:buFont typeface="Courier New" panose="02070309020205020404" pitchFamily="49" charset="0"/>
              <a:buChar char="o"/>
            </a:pPr>
            <a:r>
              <a:rPr lang="en-US" sz="1400" i="0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In DBeaver, analyze query performance using the Query Execution Plan feature.</a:t>
            </a:r>
          </a:p>
          <a:p>
            <a:pPr marL="685800" marR="0" lvl="0" indent="-228600" algn="l" rtl="0">
              <a:lnSpc>
                <a:spcPct val="150000"/>
              </a:lnSpc>
              <a:spcAft>
                <a:spcPts val="1200"/>
              </a:spcAft>
              <a:buClr>
                <a:schemeClr val="dk1"/>
              </a:buClr>
              <a:buSzPts val="1400"/>
              <a:buFont typeface="Courier New" panose="02070309020205020404" pitchFamily="49" charset="0"/>
              <a:buChar char="o"/>
            </a:pPr>
            <a:r>
              <a:rPr lang="en-US" sz="1400" i="0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Use the Explain Plan to identify slow queries and optimize them.</a:t>
            </a:r>
          </a:p>
        </p:txBody>
      </p:sp>
    </p:spTree>
    <p:extLst>
      <p:ext uri="{BB962C8B-B14F-4D97-AF65-F5344CB8AC3E}">
        <p14:creationId xmlns:p14="http://schemas.microsoft.com/office/powerpoint/2010/main" val="12872342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>
          <a:extLst>
            <a:ext uri="{FF2B5EF4-FFF2-40B4-BE49-F238E27FC236}">
              <a16:creationId xmlns:a16="http://schemas.microsoft.com/office/drawing/2014/main" id="{2BBBBC52-3AF6-FB96-DF93-A9291D19CA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28">
            <a:extLst>
              <a:ext uri="{FF2B5EF4-FFF2-40B4-BE49-F238E27FC236}">
                <a16:creationId xmlns:a16="http://schemas.microsoft.com/office/drawing/2014/main" id="{3A6A929B-FEDC-92DF-5B63-93EEA049E23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07344" y="777575"/>
            <a:ext cx="8256596" cy="479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Aft>
                <a:spcPts val="120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800" b="1" i="0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Monitoring Amazon Redshift Cluster Connection</a:t>
            </a:r>
            <a:endParaRPr lang="en-IN" sz="1800" b="1" i="0" u="none" strike="noStrike" cap="none" dirty="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20" name="Google Shape;320;p28">
            <a:extLst>
              <a:ext uri="{FF2B5EF4-FFF2-40B4-BE49-F238E27FC236}">
                <a16:creationId xmlns:a16="http://schemas.microsoft.com/office/drawing/2014/main" id="{0467D54C-129F-EA47-CDC8-AA2651835A6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511925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IN" sz="900" b="0" i="0" u="none" strike="noStrike" cap="none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14</a:t>
            </a:fld>
            <a:endParaRPr sz="900" b="0" i="0" u="none" strike="noStrike" cap="none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0E14907-4018-4F83-1764-A0D443F04A8F}"/>
              </a:ext>
            </a:extLst>
          </p:cNvPr>
          <p:cNvSpPr txBox="1"/>
          <p:nvPr/>
        </p:nvSpPr>
        <p:spPr>
          <a:xfrm>
            <a:off x="407344" y="1257300"/>
            <a:ext cx="8496626" cy="16593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-228600" algn="l" rtl="0">
              <a:lnSpc>
                <a:spcPct val="150000"/>
              </a:lnSpc>
              <a:spcAft>
                <a:spcPts val="1200"/>
              </a:spcAft>
              <a:buClr>
                <a:schemeClr val="dk1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1400" b="1" i="0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Redshift Query and Connection Logs:</a:t>
            </a:r>
          </a:p>
          <a:p>
            <a:pPr marL="742950" marR="0" lvl="0" indent="-285750" algn="l" rtl="0">
              <a:lnSpc>
                <a:spcPct val="150000"/>
              </a:lnSpc>
              <a:spcAft>
                <a:spcPts val="1200"/>
              </a:spcAft>
              <a:buClr>
                <a:schemeClr val="dk1"/>
              </a:buClr>
              <a:buSzPts val="1400"/>
              <a:buFont typeface="Courier New" panose="02070309020205020404" pitchFamily="49" charset="0"/>
              <a:buChar char="o"/>
            </a:pPr>
            <a:r>
              <a:rPr lang="en-US" sz="1400" i="0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Review Amazon Redshift’s system and connection logs via AWS Console or through DBeaver for any connection issues or errors.</a:t>
            </a:r>
          </a:p>
          <a:p>
            <a:pPr marL="742950" marR="0" lvl="0" indent="-285750" algn="l" rtl="0">
              <a:lnSpc>
                <a:spcPct val="150000"/>
              </a:lnSpc>
              <a:spcAft>
                <a:spcPts val="1200"/>
              </a:spcAft>
              <a:buClr>
                <a:schemeClr val="dk1"/>
              </a:buClr>
              <a:buSzPts val="1400"/>
              <a:buFont typeface="Courier New" panose="02070309020205020404" pitchFamily="49" charset="0"/>
              <a:buChar char="o"/>
            </a:pPr>
            <a:r>
              <a:rPr lang="en-US" sz="1400" i="0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Utilize </a:t>
            </a:r>
            <a:r>
              <a:rPr lang="en-US" sz="1400" b="1" i="0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pg_catalog </a:t>
            </a:r>
            <a:r>
              <a:rPr lang="en-US" sz="1400" i="0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tables for logging and tracking query performance.</a:t>
            </a:r>
          </a:p>
        </p:txBody>
      </p:sp>
    </p:spTree>
    <p:extLst>
      <p:ext uri="{BB962C8B-B14F-4D97-AF65-F5344CB8AC3E}">
        <p14:creationId xmlns:p14="http://schemas.microsoft.com/office/powerpoint/2010/main" val="7001294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>
          <a:extLst>
            <a:ext uri="{FF2B5EF4-FFF2-40B4-BE49-F238E27FC236}">
              <a16:creationId xmlns:a16="http://schemas.microsoft.com/office/drawing/2014/main" id="{C23FE0A8-2996-0F57-446F-2534DC9E3B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28">
            <a:extLst>
              <a:ext uri="{FF2B5EF4-FFF2-40B4-BE49-F238E27FC236}">
                <a16:creationId xmlns:a16="http://schemas.microsoft.com/office/drawing/2014/main" id="{755E0F41-BE9C-1F7D-27A0-762D72A5D17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07344" y="777575"/>
            <a:ext cx="8256596" cy="479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Aft>
                <a:spcPts val="120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800" b="1" i="0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Troubleshooting Amazon Redshift Cluster Connection</a:t>
            </a:r>
            <a:endParaRPr lang="en-IN" sz="1800" b="1" i="0" u="none" strike="noStrike" cap="none" dirty="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20" name="Google Shape;320;p28">
            <a:extLst>
              <a:ext uri="{FF2B5EF4-FFF2-40B4-BE49-F238E27FC236}">
                <a16:creationId xmlns:a16="http://schemas.microsoft.com/office/drawing/2014/main" id="{7255BA7D-6679-54AC-5F3F-38FF97E776D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511925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IN" sz="900" b="0" i="0" u="none" strike="noStrike" cap="none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15</a:t>
            </a:fld>
            <a:endParaRPr sz="900" b="0" i="0" u="none" strike="noStrike" cap="none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93AD3E5-64BE-03F2-7BBA-6D2D9FB918BA}"/>
              </a:ext>
            </a:extLst>
          </p:cNvPr>
          <p:cNvSpPr txBox="1"/>
          <p:nvPr/>
        </p:nvSpPr>
        <p:spPr>
          <a:xfrm>
            <a:off x="407344" y="1257300"/>
            <a:ext cx="8496626" cy="35675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-228600" algn="l" rtl="0">
              <a:lnSpc>
                <a:spcPct val="150000"/>
              </a:lnSpc>
              <a:spcAft>
                <a:spcPts val="1200"/>
              </a:spcAft>
              <a:buClr>
                <a:schemeClr val="dk1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1400" b="1" i="0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Common Issues:</a:t>
            </a:r>
          </a:p>
          <a:p>
            <a:pPr marL="742950" marR="0" lvl="0" indent="-285750" algn="l" rtl="0">
              <a:lnSpc>
                <a:spcPct val="150000"/>
              </a:lnSpc>
              <a:spcAft>
                <a:spcPts val="1200"/>
              </a:spcAft>
              <a:buClr>
                <a:schemeClr val="dk1"/>
              </a:buClr>
              <a:buSzPts val="1400"/>
              <a:buFont typeface="Courier New" panose="02070309020205020404" pitchFamily="49" charset="0"/>
              <a:buChar char="o"/>
            </a:pPr>
            <a:r>
              <a:rPr lang="en-US" sz="1400" b="1" i="0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Incorrect Credentials: </a:t>
            </a:r>
          </a:p>
          <a:p>
            <a:pPr marL="457200" marR="0" lvl="0" algn="l" rtl="0">
              <a:lnSpc>
                <a:spcPct val="150000"/>
              </a:lnSpc>
              <a:spcAft>
                <a:spcPts val="1200"/>
              </a:spcAft>
              <a:buClr>
                <a:schemeClr val="dk1"/>
              </a:buClr>
              <a:buSzPts val="1400"/>
            </a:pPr>
            <a:r>
              <a:rPr lang="en-US" sz="1400" b="1" i="0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	</a:t>
            </a:r>
            <a:r>
              <a:rPr lang="en-US" sz="1400" i="0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Double-check the username, password, and IAM authentication configurations.</a:t>
            </a:r>
          </a:p>
          <a:p>
            <a:pPr marL="742950" marR="0" lvl="0" indent="-285750" algn="l" rtl="0">
              <a:lnSpc>
                <a:spcPct val="150000"/>
              </a:lnSpc>
              <a:spcAft>
                <a:spcPts val="1200"/>
              </a:spcAft>
              <a:buClr>
                <a:schemeClr val="dk1"/>
              </a:buClr>
              <a:buSzPts val="1400"/>
              <a:buFont typeface="Courier New" panose="02070309020205020404" pitchFamily="49" charset="0"/>
              <a:buChar char="o"/>
            </a:pPr>
            <a:r>
              <a:rPr lang="en-US" sz="1400" b="1" i="0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Network Configuration Errors: </a:t>
            </a:r>
          </a:p>
          <a:p>
            <a:pPr marL="914400" lvl="2" indent="-457200">
              <a:lnSpc>
                <a:spcPct val="150000"/>
              </a:lnSpc>
              <a:spcAft>
                <a:spcPts val="1200"/>
              </a:spcAft>
              <a:buClr>
                <a:schemeClr val="dk1"/>
              </a:buClr>
              <a:buSzPts val="1400"/>
            </a:pPr>
            <a:r>
              <a:rPr lang="en-US" b="1" dirty="0">
                <a:latin typeface="Avenir"/>
                <a:ea typeface="Avenir"/>
                <a:cs typeface="Avenir"/>
                <a:sym typeface="Avenir"/>
              </a:rPr>
              <a:t>	</a:t>
            </a:r>
            <a:r>
              <a:rPr lang="en-US" i="0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Ensure the Redshift cluster is publicly accessible if connecting from outside the VPC and that security groups are properly configured.</a:t>
            </a:r>
          </a:p>
          <a:p>
            <a:pPr marL="742950" marR="0" lvl="0" indent="-285750" algn="l" rtl="0">
              <a:lnSpc>
                <a:spcPct val="150000"/>
              </a:lnSpc>
              <a:spcAft>
                <a:spcPts val="1200"/>
              </a:spcAft>
              <a:buClr>
                <a:schemeClr val="dk1"/>
              </a:buClr>
              <a:buSzPts val="1400"/>
              <a:buFont typeface="Courier New" panose="02070309020205020404" pitchFamily="49" charset="0"/>
              <a:buChar char="o"/>
            </a:pPr>
            <a:r>
              <a:rPr lang="en-US" sz="1400" b="1" i="0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SSL/TLS Connection Problems: </a:t>
            </a:r>
          </a:p>
          <a:p>
            <a:pPr marL="457200" marR="0" lvl="0" algn="l" rtl="0">
              <a:lnSpc>
                <a:spcPct val="150000"/>
              </a:lnSpc>
              <a:spcAft>
                <a:spcPts val="1200"/>
              </a:spcAft>
              <a:buClr>
                <a:schemeClr val="dk1"/>
              </a:buClr>
              <a:buSzPts val="1400"/>
            </a:pPr>
            <a:r>
              <a:rPr lang="en-US" b="1" dirty="0">
                <a:latin typeface="Avenir"/>
                <a:ea typeface="Avenir"/>
                <a:cs typeface="Avenir"/>
                <a:sym typeface="Avenir"/>
              </a:rPr>
              <a:t>	</a:t>
            </a:r>
            <a:r>
              <a:rPr lang="en-US" sz="1400" i="0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Verify that SSL encryption is enabled and that the Redshift cluster supports it.</a:t>
            </a:r>
          </a:p>
        </p:txBody>
      </p:sp>
    </p:spTree>
    <p:extLst>
      <p:ext uri="{BB962C8B-B14F-4D97-AF65-F5344CB8AC3E}">
        <p14:creationId xmlns:p14="http://schemas.microsoft.com/office/powerpoint/2010/main" val="6734983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>
          <a:extLst>
            <a:ext uri="{FF2B5EF4-FFF2-40B4-BE49-F238E27FC236}">
              <a16:creationId xmlns:a16="http://schemas.microsoft.com/office/drawing/2014/main" id="{06DBA045-5AEE-D153-ABCB-8BF98D8882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28">
            <a:extLst>
              <a:ext uri="{FF2B5EF4-FFF2-40B4-BE49-F238E27FC236}">
                <a16:creationId xmlns:a16="http://schemas.microsoft.com/office/drawing/2014/main" id="{8B086DFE-98CD-1EBE-4693-3CF78B0AFF9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07344" y="777575"/>
            <a:ext cx="8256596" cy="479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Aft>
                <a:spcPts val="120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800" b="1" i="0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Troubleshooting Amazon Redshift Cluster Connection</a:t>
            </a:r>
            <a:endParaRPr lang="en-IN" sz="1800" b="1" i="0" u="none" strike="noStrike" cap="none" dirty="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20" name="Google Shape;320;p28">
            <a:extLst>
              <a:ext uri="{FF2B5EF4-FFF2-40B4-BE49-F238E27FC236}">
                <a16:creationId xmlns:a16="http://schemas.microsoft.com/office/drawing/2014/main" id="{F1E93B19-91E8-BB0A-522A-60CE5D3546E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511925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IN" sz="900" b="0" i="0" u="none" strike="noStrike" cap="none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16</a:t>
            </a:fld>
            <a:endParaRPr sz="900" b="0" i="0" u="none" strike="noStrike" cap="none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16F4C2-877D-3642-F8D7-58C2F50C796E}"/>
              </a:ext>
            </a:extLst>
          </p:cNvPr>
          <p:cNvSpPr txBox="1"/>
          <p:nvPr/>
        </p:nvSpPr>
        <p:spPr>
          <a:xfrm>
            <a:off x="407344" y="1257300"/>
            <a:ext cx="8496626" cy="16593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-228600" algn="l" rtl="0">
              <a:lnSpc>
                <a:spcPct val="150000"/>
              </a:lnSpc>
              <a:spcAft>
                <a:spcPts val="1200"/>
              </a:spcAft>
              <a:buClr>
                <a:schemeClr val="dk1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1400" b="1" i="0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Using DBeaver for Debugging:</a:t>
            </a:r>
          </a:p>
          <a:p>
            <a:pPr marL="685800" marR="0" lvl="0" indent="-228600" algn="l" rtl="0">
              <a:lnSpc>
                <a:spcPct val="150000"/>
              </a:lnSpc>
              <a:spcAft>
                <a:spcPts val="1200"/>
              </a:spcAft>
              <a:buClr>
                <a:schemeClr val="dk1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1400" i="0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Check error messages and logs in DBeaver for more specific details on what may be causing the connection failure.</a:t>
            </a:r>
          </a:p>
          <a:p>
            <a:pPr marL="685800" marR="0" lvl="0" indent="-228600" algn="l" rtl="0">
              <a:lnSpc>
                <a:spcPct val="150000"/>
              </a:lnSpc>
              <a:spcAft>
                <a:spcPts val="1200"/>
              </a:spcAft>
              <a:buClr>
                <a:schemeClr val="dk1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1400" i="0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Use the Connection Properties section in DBeaver to adjust settings and resolve issues.</a:t>
            </a:r>
          </a:p>
        </p:txBody>
      </p:sp>
    </p:spTree>
    <p:extLst>
      <p:ext uri="{BB962C8B-B14F-4D97-AF65-F5344CB8AC3E}">
        <p14:creationId xmlns:p14="http://schemas.microsoft.com/office/powerpoint/2010/main" val="16526827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>
          <a:extLst>
            <a:ext uri="{FF2B5EF4-FFF2-40B4-BE49-F238E27FC236}">
              <a16:creationId xmlns:a16="http://schemas.microsoft.com/office/drawing/2014/main" id="{F868870B-83B9-1F71-C4A9-F43EF36912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28">
            <a:extLst>
              <a:ext uri="{FF2B5EF4-FFF2-40B4-BE49-F238E27FC236}">
                <a16:creationId xmlns:a16="http://schemas.microsoft.com/office/drawing/2014/main" id="{A654BE27-28E2-D071-6BD0-B33A4656017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07344" y="777575"/>
            <a:ext cx="8256596" cy="479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Aft>
                <a:spcPts val="120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800" b="1" i="0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Best Practices for Redshift Connections</a:t>
            </a:r>
            <a:endParaRPr lang="en-IN" sz="1800" b="1" i="0" u="none" strike="noStrike" cap="none" dirty="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20" name="Google Shape;320;p28">
            <a:extLst>
              <a:ext uri="{FF2B5EF4-FFF2-40B4-BE49-F238E27FC236}">
                <a16:creationId xmlns:a16="http://schemas.microsoft.com/office/drawing/2014/main" id="{F5B586F7-8B6F-3C21-00AB-B7CF7392F30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511925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IN" sz="900" b="0" i="0" u="none" strike="noStrike" cap="none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17</a:t>
            </a:fld>
            <a:endParaRPr sz="900" b="0" i="0" u="none" strike="noStrike" cap="none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B76E96E-D96D-CBD1-3D6D-90ECCDCFCA80}"/>
              </a:ext>
            </a:extLst>
          </p:cNvPr>
          <p:cNvSpPr txBox="1"/>
          <p:nvPr/>
        </p:nvSpPr>
        <p:spPr>
          <a:xfrm>
            <a:off x="407344" y="1257300"/>
            <a:ext cx="8496626" cy="35060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-228600" algn="l" rtl="0">
              <a:lnSpc>
                <a:spcPct val="150000"/>
              </a:lnSpc>
              <a:spcAft>
                <a:spcPts val="600"/>
              </a:spcAft>
              <a:buClr>
                <a:schemeClr val="dk1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1400" b="1" i="0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Limit Access: </a:t>
            </a:r>
          </a:p>
          <a:p>
            <a:pPr marL="228600" marR="0" lvl="0" algn="l" rtl="0">
              <a:lnSpc>
                <a:spcPct val="150000"/>
              </a:lnSpc>
              <a:spcAft>
                <a:spcPts val="600"/>
              </a:spcAft>
              <a:buClr>
                <a:schemeClr val="dk1"/>
              </a:buClr>
              <a:buSzPts val="1400"/>
            </a:pPr>
            <a:r>
              <a:rPr lang="en-US" b="1" dirty="0">
                <a:latin typeface="Avenir"/>
                <a:ea typeface="Avenir"/>
                <a:cs typeface="Avenir"/>
                <a:sym typeface="Avenir"/>
              </a:rPr>
              <a:t>	</a:t>
            </a:r>
            <a:r>
              <a:rPr lang="en-US" sz="1400" i="0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Always restrict Redshift access to specific IP ranges and users.</a:t>
            </a:r>
          </a:p>
          <a:p>
            <a:pPr marL="457200" marR="0" lvl="0" indent="-228600" algn="l" rtl="0">
              <a:lnSpc>
                <a:spcPct val="150000"/>
              </a:lnSpc>
              <a:spcAft>
                <a:spcPts val="600"/>
              </a:spcAft>
              <a:buClr>
                <a:schemeClr val="dk1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1400" b="1" i="0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Use Encryption: </a:t>
            </a:r>
          </a:p>
          <a:p>
            <a:pPr marL="228600" lvl="1">
              <a:lnSpc>
                <a:spcPct val="150000"/>
              </a:lnSpc>
              <a:spcAft>
                <a:spcPts val="600"/>
              </a:spcAft>
              <a:buClr>
                <a:schemeClr val="dk1"/>
              </a:buClr>
              <a:buSzPts val="1400"/>
            </a:pPr>
            <a:r>
              <a:rPr lang="en-US" b="1" dirty="0">
                <a:latin typeface="Avenir"/>
                <a:ea typeface="Avenir"/>
                <a:cs typeface="Avenir"/>
                <a:sym typeface="Avenir"/>
              </a:rPr>
              <a:t>	</a:t>
            </a:r>
            <a:r>
              <a:rPr lang="en-US" i="0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Always encrypt data in transit and at rest.</a:t>
            </a:r>
          </a:p>
          <a:p>
            <a:pPr marL="457200" marR="0" lvl="0" indent="-228600" algn="l" rtl="0">
              <a:lnSpc>
                <a:spcPct val="150000"/>
              </a:lnSpc>
              <a:spcAft>
                <a:spcPts val="600"/>
              </a:spcAft>
              <a:buClr>
                <a:schemeClr val="dk1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1400" b="1" i="0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Leverage IAM Authentication: </a:t>
            </a:r>
          </a:p>
          <a:p>
            <a:pPr marL="228600" marR="0" lvl="0" algn="l" rtl="0">
              <a:lnSpc>
                <a:spcPct val="150000"/>
              </a:lnSpc>
              <a:spcAft>
                <a:spcPts val="600"/>
              </a:spcAft>
              <a:buClr>
                <a:schemeClr val="dk1"/>
              </a:buClr>
              <a:buSzPts val="1400"/>
            </a:pPr>
            <a:r>
              <a:rPr lang="en-US" b="1" dirty="0">
                <a:latin typeface="Avenir"/>
                <a:ea typeface="Avenir"/>
                <a:cs typeface="Avenir"/>
                <a:sym typeface="Avenir"/>
              </a:rPr>
              <a:t>	</a:t>
            </a:r>
            <a:r>
              <a:rPr lang="en-US" sz="1400" i="0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For better security and easier management of access permissions.</a:t>
            </a:r>
          </a:p>
          <a:p>
            <a:pPr marL="457200" marR="0" lvl="0" indent="-228600" algn="l" rtl="0">
              <a:lnSpc>
                <a:spcPct val="150000"/>
              </a:lnSpc>
              <a:spcAft>
                <a:spcPts val="600"/>
              </a:spcAft>
              <a:buClr>
                <a:schemeClr val="dk1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1400" b="1" i="0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Monitor Performance Continuously: </a:t>
            </a:r>
          </a:p>
          <a:p>
            <a:pPr marL="914400" marR="0" lvl="0" indent="-685800" algn="l" rtl="0">
              <a:lnSpc>
                <a:spcPct val="150000"/>
              </a:lnSpc>
              <a:spcAft>
                <a:spcPts val="600"/>
              </a:spcAft>
              <a:buClr>
                <a:schemeClr val="dk1"/>
              </a:buClr>
              <a:buSzPts val="1400"/>
            </a:pPr>
            <a:r>
              <a:rPr lang="en-US" dirty="0">
                <a:latin typeface="Avenir"/>
                <a:ea typeface="Avenir"/>
                <a:cs typeface="Avenir"/>
                <a:sym typeface="Avenir"/>
              </a:rPr>
              <a:t>	</a:t>
            </a:r>
            <a:r>
              <a:rPr lang="en-US" sz="1400" i="0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Use CloudWatch and DBeaver's query performance tools to continuously monitor cluster performance.</a:t>
            </a:r>
          </a:p>
        </p:txBody>
      </p:sp>
    </p:spTree>
    <p:extLst>
      <p:ext uri="{BB962C8B-B14F-4D97-AF65-F5344CB8AC3E}">
        <p14:creationId xmlns:p14="http://schemas.microsoft.com/office/powerpoint/2010/main" val="37188818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>
          <a:extLst>
            <a:ext uri="{FF2B5EF4-FFF2-40B4-BE49-F238E27FC236}">
              <a16:creationId xmlns:a16="http://schemas.microsoft.com/office/drawing/2014/main" id="{E55B9B41-44CF-B02B-FF74-10904C01C8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6">
            <a:extLst>
              <a:ext uri="{FF2B5EF4-FFF2-40B4-BE49-F238E27FC236}">
                <a16:creationId xmlns:a16="http://schemas.microsoft.com/office/drawing/2014/main" id="{56D6D235-30C9-307C-D713-D1A5863A7D67}"/>
              </a:ext>
            </a:extLst>
          </p:cNvPr>
          <p:cNvSpPr txBox="1"/>
          <p:nvPr/>
        </p:nvSpPr>
        <p:spPr>
          <a:xfrm>
            <a:off x="340590" y="842073"/>
            <a:ext cx="5493203" cy="621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333F"/>
              </a:buClr>
              <a:buSzPts val="3600"/>
              <a:buFont typeface="Proxima Nova"/>
              <a:buNone/>
            </a:pPr>
            <a:r>
              <a:rPr lang="en-IN" sz="3600" b="0" i="0" u="none" strike="noStrike" cap="none" dirty="0">
                <a:solidFill>
                  <a:srgbClr val="F5333F"/>
                </a:solidFill>
                <a:latin typeface="Avenir"/>
                <a:ea typeface="Avenir"/>
                <a:cs typeface="Avenir"/>
                <a:sym typeface="Avenir"/>
              </a:rPr>
              <a:t>Knowledge Check</a:t>
            </a:r>
            <a:endParaRPr sz="1400" b="0" i="0" u="none" strike="noStrike" cap="none" dirty="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98" name="Google Shape;298;p26">
            <a:extLst>
              <a:ext uri="{FF2B5EF4-FFF2-40B4-BE49-F238E27FC236}">
                <a16:creationId xmlns:a16="http://schemas.microsoft.com/office/drawing/2014/main" id="{1FBB7763-8A96-433B-8A2C-5E11A49C819D}"/>
              </a:ext>
            </a:extLst>
          </p:cNvPr>
          <p:cNvSpPr txBox="1"/>
          <p:nvPr/>
        </p:nvSpPr>
        <p:spPr>
          <a:xfrm>
            <a:off x="4491990" y="876363"/>
            <a:ext cx="4652010" cy="4170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 b="1" i="0" u="none" strike="noStrike" cap="none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When setting up a connection to Redshift, which of the following is required in the security group to allow the connection?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600"/>
              <a:buFont typeface="Arial"/>
              <a:buAutoNum type="alphaUcParenR"/>
            </a:pPr>
            <a:r>
              <a:rPr lang="en-US" sz="2400" i="0" u="none" strike="noStrike" cap="none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An IAM policy to allow access to Redshift resources.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600"/>
              <a:buFont typeface="Arial"/>
              <a:buAutoNum type="alphaUcParenR"/>
            </a:pPr>
            <a:r>
              <a:rPr lang="en-US" sz="2400" i="0" u="none" strike="noStrike" cap="none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A public IP address.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600"/>
              <a:buFont typeface="Arial"/>
              <a:buAutoNum type="alphaUcParenR"/>
            </a:pPr>
            <a:r>
              <a:rPr lang="en-US" sz="2400" i="0" u="none" strike="noStrike" cap="none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An open port 5439 for inbound traffic from the client.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600"/>
              <a:buFont typeface="Arial"/>
              <a:buAutoNum type="alphaUcParenR"/>
            </a:pPr>
            <a:r>
              <a:rPr lang="en-US" sz="2400" i="0" u="none" strike="noStrike" cap="none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A VPC peering connection.</a:t>
            </a:r>
          </a:p>
        </p:txBody>
      </p:sp>
    </p:spTree>
    <p:extLst>
      <p:ext uri="{BB962C8B-B14F-4D97-AF65-F5344CB8AC3E}">
        <p14:creationId xmlns:p14="http://schemas.microsoft.com/office/powerpoint/2010/main" val="26701933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>
          <a:extLst>
            <a:ext uri="{FF2B5EF4-FFF2-40B4-BE49-F238E27FC236}">
              <a16:creationId xmlns:a16="http://schemas.microsoft.com/office/drawing/2014/main" id="{FBAC731D-593A-FF4A-9261-7F96C01953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6">
            <a:extLst>
              <a:ext uri="{FF2B5EF4-FFF2-40B4-BE49-F238E27FC236}">
                <a16:creationId xmlns:a16="http://schemas.microsoft.com/office/drawing/2014/main" id="{33D26267-DD93-8D07-2751-8ABAEDA3CACA}"/>
              </a:ext>
            </a:extLst>
          </p:cNvPr>
          <p:cNvSpPr txBox="1"/>
          <p:nvPr/>
        </p:nvSpPr>
        <p:spPr>
          <a:xfrm>
            <a:off x="340590" y="842073"/>
            <a:ext cx="5493203" cy="621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333F"/>
              </a:buClr>
              <a:buSzPts val="3600"/>
              <a:buFont typeface="Proxima Nova"/>
              <a:buNone/>
            </a:pPr>
            <a:r>
              <a:rPr lang="en-IN" sz="3600" b="0" i="0" u="none" strike="noStrike" cap="none" dirty="0">
                <a:solidFill>
                  <a:srgbClr val="F5333F"/>
                </a:solidFill>
                <a:latin typeface="Avenir"/>
                <a:ea typeface="Avenir"/>
                <a:cs typeface="Avenir"/>
                <a:sym typeface="Avenir"/>
              </a:rPr>
              <a:t>Knowledge Check</a:t>
            </a:r>
            <a:endParaRPr sz="1400" b="0" i="0" u="none" strike="noStrike" cap="none" dirty="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98" name="Google Shape;298;p26">
            <a:extLst>
              <a:ext uri="{FF2B5EF4-FFF2-40B4-BE49-F238E27FC236}">
                <a16:creationId xmlns:a16="http://schemas.microsoft.com/office/drawing/2014/main" id="{D3E7926D-0BDE-C8FF-7BD4-518FA06CB4BF}"/>
              </a:ext>
            </a:extLst>
          </p:cNvPr>
          <p:cNvSpPr txBox="1"/>
          <p:nvPr/>
        </p:nvSpPr>
        <p:spPr>
          <a:xfrm>
            <a:off x="4491990" y="876363"/>
            <a:ext cx="4652010" cy="4170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 b="1" i="0" u="none" strike="noStrike" cap="none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When setting up a connection to Redshift, which of the following is required in the security group to allow the connection?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600"/>
              <a:buFont typeface="Arial"/>
              <a:buAutoNum type="alphaUcParenR"/>
            </a:pPr>
            <a:r>
              <a:rPr lang="en-US" sz="2400" i="0" u="none" strike="noStrike" cap="none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An IAM policy to allow access to Redshift resources.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600"/>
              <a:buFont typeface="Arial"/>
              <a:buAutoNum type="alphaUcParenR"/>
            </a:pPr>
            <a:r>
              <a:rPr lang="en-US" sz="2400" i="0" u="none" strike="noStrike" cap="none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A public IP address.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600"/>
              <a:buFont typeface="Arial"/>
              <a:buAutoNum type="alphaUcParenR"/>
            </a:pPr>
            <a:r>
              <a:rPr lang="en-US" sz="2400" i="0" u="none" strike="noStrike" cap="none" dirty="0">
                <a:solidFill>
                  <a:srgbClr val="FF0000"/>
                </a:solidFill>
                <a:latin typeface="Avenir"/>
                <a:ea typeface="Avenir"/>
                <a:cs typeface="Avenir"/>
                <a:sym typeface="Avenir"/>
              </a:rPr>
              <a:t>An open port 5439 for inbound traffic from the client.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600"/>
              <a:buFont typeface="Arial"/>
              <a:buAutoNum type="alphaUcParenR"/>
            </a:pPr>
            <a:r>
              <a:rPr lang="en-US" sz="2400" i="0" u="none" strike="noStrike" cap="none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A VPC peering connection.</a:t>
            </a:r>
          </a:p>
        </p:txBody>
      </p:sp>
    </p:spTree>
    <p:extLst>
      <p:ext uri="{BB962C8B-B14F-4D97-AF65-F5344CB8AC3E}">
        <p14:creationId xmlns:p14="http://schemas.microsoft.com/office/powerpoint/2010/main" val="21118487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4"/>
          <p:cNvSpPr txBox="1"/>
          <p:nvPr/>
        </p:nvSpPr>
        <p:spPr>
          <a:xfrm>
            <a:off x="500696" y="3752448"/>
            <a:ext cx="5863034" cy="1138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IN" sz="1800" b="1" i="0" u="none" strike="noStrike" cap="none" dirty="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Course :</a:t>
            </a:r>
            <a:r>
              <a:rPr lang="en-IN" sz="1800" b="0" i="0" u="none" strike="noStrike" cap="none" dirty="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 Amazon Redshift</a:t>
            </a:r>
            <a:endParaRPr sz="1800" b="0" i="0" u="none" strike="noStrike" cap="none" dirty="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IN" sz="1800" b="1" i="0" u="none" strike="noStrike" cap="none" dirty="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Lecture On :</a:t>
            </a:r>
            <a:r>
              <a:rPr lang="en-IN" sz="1800" b="0" i="0" u="none" strike="noStrike" cap="none" dirty="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 </a:t>
            </a:r>
            <a:r>
              <a:rPr lang="en-US" sz="1800" b="0" i="0" u="none" strike="noStrike" cap="none" dirty="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Connecting and Setting up Amazon Redshift</a:t>
            </a:r>
            <a:endParaRPr sz="1800" b="0" i="0" u="none" strike="noStrike" cap="none" dirty="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IN" sz="1800" b="1" i="0" u="none" strike="noStrike" cap="none" dirty="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Instructor :</a:t>
            </a:r>
            <a:r>
              <a:rPr lang="en-IN" sz="1800" b="0" i="0" u="none" strike="noStrike" cap="none" dirty="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 Nitin</a:t>
            </a:r>
            <a:endParaRPr sz="1800" b="0" i="0" u="none" strike="noStrike" cap="none" dirty="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>
          <a:extLst>
            <a:ext uri="{FF2B5EF4-FFF2-40B4-BE49-F238E27FC236}">
              <a16:creationId xmlns:a16="http://schemas.microsoft.com/office/drawing/2014/main" id="{1CC90A10-EDCC-F20B-6A26-5475CF1222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6">
            <a:extLst>
              <a:ext uri="{FF2B5EF4-FFF2-40B4-BE49-F238E27FC236}">
                <a16:creationId xmlns:a16="http://schemas.microsoft.com/office/drawing/2014/main" id="{1A273E65-9DD7-655B-5AB8-0FA114C91219}"/>
              </a:ext>
            </a:extLst>
          </p:cNvPr>
          <p:cNvSpPr txBox="1"/>
          <p:nvPr/>
        </p:nvSpPr>
        <p:spPr>
          <a:xfrm>
            <a:off x="340590" y="842073"/>
            <a:ext cx="5493203" cy="621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333F"/>
              </a:buClr>
              <a:buSzPts val="3600"/>
              <a:buFont typeface="Proxima Nova"/>
              <a:buNone/>
            </a:pPr>
            <a:r>
              <a:rPr lang="en-IN" sz="3600" b="0" i="0" u="none" strike="noStrike" cap="none" dirty="0">
                <a:solidFill>
                  <a:srgbClr val="F5333F"/>
                </a:solidFill>
                <a:latin typeface="Avenir"/>
                <a:ea typeface="Avenir"/>
                <a:cs typeface="Avenir"/>
                <a:sym typeface="Avenir"/>
              </a:rPr>
              <a:t>Knowledge Check</a:t>
            </a:r>
            <a:endParaRPr sz="1400" b="0" i="0" u="none" strike="noStrike" cap="none" dirty="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98" name="Google Shape;298;p26">
            <a:extLst>
              <a:ext uri="{FF2B5EF4-FFF2-40B4-BE49-F238E27FC236}">
                <a16:creationId xmlns:a16="http://schemas.microsoft.com/office/drawing/2014/main" id="{C1B42815-05F1-0030-55A9-8CAA93697D18}"/>
              </a:ext>
            </a:extLst>
          </p:cNvPr>
          <p:cNvSpPr txBox="1"/>
          <p:nvPr/>
        </p:nvSpPr>
        <p:spPr>
          <a:xfrm>
            <a:off x="4491990" y="876363"/>
            <a:ext cx="4652010" cy="34316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 b="1" i="0" u="none" strike="noStrike" cap="none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What is the primary authentication method used by Redshift to connect from an application or external client?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600"/>
              <a:buFont typeface="Arial"/>
              <a:buAutoNum type="alphaUcParenR"/>
            </a:pPr>
            <a:r>
              <a:rPr lang="en-US" sz="2400" i="0" u="none" strike="noStrike" cap="none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Username and password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600"/>
              <a:buFont typeface="Arial"/>
              <a:buAutoNum type="alphaUcParenR"/>
            </a:pPr>
            <a:r>
              <a:rPr lang="en-US" sz="2400" i="0" u="none" strike="noStrike" cap="none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IAM role and policy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600"/>
              <a:buFont typeface="Arial"/>
              <a:buAutoNum type="alphaUcParenR"/>
            </a:pPr>
            <a:r>
              <a:rPr lang="en-US" sz="2400" i="0" u="none" strike="noStrike" cap="none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SSH key authentication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600"/>
              <a:buFont typeface="Arial"/>
              <a:buAutoNum type="alphaUcParenR"/>
            </a:pPr>
            <a:r>
              <a:rPr lang="en-US" sz="2400" i="0" u="none" strike="noStrike" cap="none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Access key and secret key</a:t>
            </a:r>
          </a:p>
        </p:txBody>
      </p:sp>
    </p:spTree>
    <p:extLst>
      <p:ext uri="{BB962C8B-B14F-4D97-AF65-F5344CB8AC3E}">
        <p14:creationId xmlns:p14="http://schemas.microsoft.com/office/powerpoint/2010/main" val="35560417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>
          <a:extLst>
            <a:ext uri="{FF2B5EF4-FFF2-40B4-BE49-F238E27FC236}">
              <a16:creationId xmlns:a16="http://schemas.microsoft.com/office/drawing/2014/main" id="{531B8686-DB80-6118-EEE0-C5E4BBE351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6">
            <a:extLst>
              <a:ext uri="{FF2B5EF4-FFF2-40B4-BE49-F238E27FC236}">
                <a16:creationId xmlns:a16="http://schemas.microsoft.com/office/drawing/2014/main" id="{3923D315-04FF-0282-377C-66353326FEE8}"/>
              </a:ext>
            </a:extLst>
          </p:cNvPr>
          <p:cNvSpPr txBox="1"/>
          <p:nvPr/>
        </p:nvSpPr>
        <p:spPr>
          <a:xfrm>
            <a:off x="340590" y="842073"/>
            <a:ext cx="5493203" cy="621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333F"/>
              </a:buClr>
              <a:buSzPts val="3600"/>
              <a:buFont typeface="Proxima Nova"/>
              <a:buNone/>
            </a:pPr>
            <a:r>
              <a:rPr lang="en-IN" sz="3600" b="0" i="0" u="none" strike="noStrike" cap="none" dirty="0">
                <a:solidFill>
                  <a:srgbClr val="F5333F"/>
                </a:solidFill>
                <a:latin typeface="Avenir"/>
                <a:ea typeface="Avenir"/>
                <a:cs typeface="Avenir"/>
                <a:sym typeface="Avenir"/>
              </a:rPr>
              <a:t>Knowledge Check</a:t>
            </a:r>
            <a:endParaRPr sz="1400" b="0" i="0" u="none" strike="noStrike" cap="none" dirty="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98" name="Google Shape;298;p26">
            <a:extLst>
              <a:ext uri="{FF2B5EF4-FFF2-40B4-BE49-F238E27FC236}">
                <a16:creationId xmlns:a16="http://schemas.microsoft.com/office/drawing/2014/main" id="{CEAA5F41-0CAC-1BB2-FC9E-A9D87BB90210}"/>
              </a:ext>
            </a:extLst>
          </p:cNvPr>
          <p:cNvSpPr txBox="1"/>
          <p:nvPr/>
        </p:nvSpPr>
        <p:spPr>
          <a:xfrm>
            <a:off x="4491990" y="876363"/>
            <a:ext cx="4652010" cy="34316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 b="1" i="0" u="none" strike="noStrike" cap="none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What is the primary authentication method used by Redshift to connect from an application or external client?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600"/>
              <a:buFont typeface="Arial"/>
              <a:buAutoNum type="alphaUcParenR"/>
            </a:pPr>
            <a:r>
              <a:rPr lang="en-US" sz="2400" i="0" u="none" strike="noStrike" cap="none" dirty="0">
                <a:solidFill>
                  <a:srgbClr val="FF0000"/>
                </a:solidFill>
                <a:latin typeface="Avenir"/>
                <a:ea typeface="Avenir"/>
                <a:cs typeface="Avenir"/>
                <a:sym typeface="Avenir"/>
              </a:rPr>
              <a:t>Username and password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600"/>
              <a:buFont typeface="Arial"/>
              <a:buAutoNum type="alphaUcParenR"/>
            </a:pPr>
            <a:r>
              <a:rPr lang="en-US" sz="2400" i="0" u="none" strike="noStrike" cap="none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IAM role and policy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600"/>
              <a:buFont typeface="Arial"/>
              <a:buAutoNum type="alphaUcParenR"/>
            </a:pPr>
            <a:r>
              <a:rPr lang="en-US" sz="2400" i="0" u="none" strike="noStrike" cap="none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SSH key authentication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600"/>
              <a:buFont typeface="Arial"/>
              <a:buAutoNum type="alphaUcParenR"/>
            </a:pPr>
            <a:r>
              <a:rPr lang="en-US" sz="2400" i="0" u="none" strike="noStrike" cap="none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Access key and secret key</a:t>
            </a:r>
          </a:p>
        </p:txBody>
      </p:sp>
    </p:spTree>
    <p:extLst>
      <p:ext uri="{BB962C8B-B14F-4D97-AF65-F5344CB8AC3E}">
        <p14:creationId xmlns:p14="http://schemas.microsoft.com/office/powerpoint/2010/main" val="16777040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>
          <a:extLst>
            <a:ext uri="{FF2B5EF4-FFF2-40B4-BE49-F238E27FC236}">
              <a16:creationId xmlns:a16="http://schemas.microsoft.com/office/drawing/2014/main" id="{D577C1A3-F140-016E-C110-AFE2917E50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6">
            <a:extLst>
              <a:ext uri="{FF2B5EF4-FFF2-40B4-BE49-F238E27FC236}">
                <a16:creationId xmlns:a16="http://schemas.microsoft.com/office/drawing/2014/main" id="{7F436F92-74D1-B494-09F8-7B7634E3F16E}"/>
              </a:ext>
            </a:extLst>
          </p:cNvPr>
          <p:cNvSpPr txBox="1"/>
          <p:nvPr/>
        </p:nvSpPr>
        <p:spPr>
          <a:xfrm>
            <a:off x="340590" y="842073"/>
            <a:ext cx="5493203" cy="621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333F"/>
              </a:buClr>
              <a:buSzPts val="3600"/>
              <a:buFont typeface="Proxima Nova"/>
              <a:buNone/>
            </a:pPr>
            <a:r>
              <a:rPr lang="en-IN" sz="3600" b="0" i="0" u="none" strike="noStrike" cap="none" dirty="0">
                <a:solidFill>
                  <a:srgbClr val="F5333F"/>
                </a:solidFill>
                <a:latin typeface="Avenir"/>
                <a:ea typeface="Avenir"/>
                <a:cs typeface="Avenir"/>
                <a:sym typeface="Avenir"/>
              </a:rPr>
              <a:t>Knowledge Check</a:t>
            </a:r>
            <a:endParaRPr sz="1400" b="0" i="0" u="none" strike="noStrike" cap="none" dirty="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98" name="Google Shape;298;p26">
            <a:extLst>
              <a:ext uri="{FF2B5EF4-FFF2-40B4-BE49-F238E27FC236}">
                <a16:creationId xmlns:a16="http://schemas.microsoft.com/office/drawing/2014/main" id="{3C787BB1-D3FA-35CF-F19F-271807357B8D}"/>
              </a:ext>
            </a:extLst>
          </p:cNvPr>
          <p:cNvSpPr txBox="1"/>
          <p:nvPr/>
        </p:nvSpPr>
        <p:spPr>
          <a:xfrm>
            <a:off x="4491990" y="876363"/>
            <a:ext cx="4652010" cy="380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 b="1" i="0" u="none" strike="noStrike" cap="none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Which of the following Redshift connection options allows for the encryption of data in transit?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600"/>
              <a:buFont typeface="Arial"/>
              <a:buAutoNum type="alphaUcParenR"/>
            </a:pPr>
            <a:r>
              <a:rPr lang="en-US" sz="2400" i="0" u="none" strike="noStrike" cap="none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Using SSL (Secure Sockets Layer)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600"/>
              <a:buFont typeface="Arial"/>
              <a:buAutoNum type="alphaUcParenR"/>
            </a:pPr>
            <a:r>
              <a:rPr lang="en-US" sz="2400" i="0" u="none" strike="noStrike" cap="none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Configuring a VPN connection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600"/>
              <a:buFont typeface="Arial"/>
              <a:buAutoNum type="alphaUcParenR"/>
            </a:pPr>
            <a:r>
              <a:rPr lang="en-US" sz="2400" i="0" u="none" strike="noStrike" cap="none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Using the "client-side" encryption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600"/>
              <a:buFont typeface="Arial"/>
              <a:buAutoNum type="alphaUcParenR"/>
            </a:pPr>
            <a:r>
              <a:rPr lang="en-US" sz="2400" i="0" u="none" strike="noStrike" cap="none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Using an IAM policy to restrict access</a:t>
            </a:r>
          </a:p>
        </p:txBody>
      </p:sp>
    </p:spTree>
    <p:extLst>
      <p:ext uri="{BB962C8B-B14F-4D97-AF65-F5344CB8AC3E}">
        <p14:creationId xmlns:p14="http://schemas.microsoft.com/office/powerpoint/2010/main" val="7344416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>
          <a:extLst>
            <a:ext uri="{FF2B5EF4-FFF2-40B4-BE49-F238E27FC236}">
              <a16:creationId xmlns:a16="http://schemas.microsoft.com/office/drawing/2014/main" id="{273CD0E5-F167-9879-02C3-6B515E610F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6">
            <a:extLst>
              <a:ext uri="{FF2B5EF4-FFF2-40B4-BE49-F238E27FC236}">
                <a16:creationId xmlns:a16="http://schemas.microsoft.com/office/drawing/2014/main" id="{1FD9318B-4624-01DE-9F49-451EAEF709FD}"/>
              </a:ext>
            </a:extLst>
          </p:cNvPr>
          <p:cNvSpPr txBox="1"/>
          <p:nvPr/>
        </p:nvSpPr>
        <p:spPr>
          <a:xfrm>
            <a:off x="340590" y="842073"/>
            <a:ext cx="5493203" cy="621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333F"/>
              </a:buClr>
              <a:buSzPts val="3600"/>
              <a:buFont typeface="Proxima Nova"/>
              <a:buNone/>
            </a:pPr>
            <a:r>
              <a:rPr lang="en-IN" sz="3600" b="0" i="0" u="none" strike="noStrike" cap="none" dirty="0">
                <a:solidFill>
                  <a:srgbClr val="F5333F"/>
                </a:solidFill>
                <a:latin typeface="Avenir"/>
                <a:ea typeface="Avenir"/>
                <a:cs typeface="Avenir"/>
                <a:sym typeface="Avenir"/>
              </a:rPr>
              <a:t>Knowledge Check</a:t>
            </a:r>
            <a:endParaRPr sz="1400" b="0" i="0" u="none" strike="noStrike" cap="none" dirty="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98" name="Google Shape;298;p26">
            <a:extLst>
              <a:ext uri="{FF2B5EF4-FFF2-40B4-BE49-F238E27FC236}">
                <a16:creationId xmlns:a16="http://schemas.microsoft.com/office/drawing/2014/main" id="{A05DAE48-CA62-B84B-EE23-F44CA259188A}"/>
              </a:ext>
            </a:extLst>
          </p:cNvPr>
          <p:cNvSpPr txBox="1"/>
          <p:nvPr/>
        </p:nvSpPr>
        <p:spPr>
          <a:xfrm>
            <a:off x="4491990" y="876363"/>
            <a:ext cx="4652010" cy="380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 b="1" i="0" u="none" strike="noStrike" cap="none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Which of the following Redshift connection options allows for the encryption of data in transit?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600"/>
              <a:buFont typeface="Arial"/>
              <a:buAutoNum type="alphaUcParenR"/>
            </a:pPr>
            <a:r>
              <a:rPr lang="en-US" sz="2400" i="0" u="none" strike="noStrike" cap="none" dirty="0">
                <a:solidFill>
                  <a:srgbClr val="FF0000"/>
                </a:solidFill>
                <a:latin typeface="Avenir"/>
                <a:ea typeface="Avenir"/>
                <a:cs typeface="Avenir"/>
                <a:sym typeface="Avenir"/>
              </a:rPr>
              <a:t>Using SSL (Secure Sockets Layer)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600"/>
              <a:buFont typeface="Arial"/>
              <a:buAutoNum type="alphaUcParenR"/>
            </a:pPr>
            <a:r>
              <a:rPr lang="en-US" sz="2400" i="0" u="none" strike="noStrike" cap="none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Configuring a VPN connection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600"/>
              <a:buFont typeface="Arial"/>
              <a:buAutoNum type="alphaUcParenR"/>
            </a:pPr>
            <a:r>
              <a:rPr lang="en-US" sz="2400" i="0" u="none" strike="noStrike" cap="none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Using the "client-side" encryption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600"/>
              <a:buFont typeface="Arial"/>
              <a:buAutoNum type="alphaUcParenR"/>
            </a:pPr>
            <a:r>
              <a:rPr lang="en-US" sz="2400" i="0" u="none" strike="noStrike" cap="none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Using an IAM policy to restrict access</a:t>
            </a:r>
          </a:p>
        </p:txBody>
      </p:sp>
    </p:spTree>
    <p:extLst>
      <p:ext uri="{BB962C8B-B14F-4D97-AF65-F5344CB8AC3E}">
        <p14:creationId xmlns:p14="http://schemas.microsoft.com/office/powerpoint/2010/main" val="37079155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35"/>
          <p:cNvSpPr txBox="1"/>
          <p:nvPr/>
        </p:nvSpPr>
        <p:spPr>
          <a:xfrm>
            <a:off x="982980" y="2188882"/>
            <a:ext cx="6750162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IN" sz="2800" b="1" i="0" u="none" strike="noStrike" cap="none" dirty="0">
                <a:solidFill>
                  <a:srgbClr val="FF0000"/>
                </a:solidFill>
                <a:latin typeface="Avenir"/>
                <a:ea typeface="Avenir"/>
                <a:cs typeface="Avenir"/>
                <a:sym typeface="Avenir"/>
              </a:rPr>
              <a:t>Demo</a:t>
            </a:r>
            <a:endParaRPr sz="2800" b="1" i="0" u="none" strike="noStrike" cap="none" dirty="0">
              <a:solidFill>
                <a:srgbClr val="FF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>
          <a:extLst>
            <a:ext uri="{FF2B5EF4-FFF2-40B4-BE49-F238E27FC236}">
              <a16:creationId xmlns:a16="http://schemas.microsoft.com/office/drawing/2014/main" id="{6E01E568-97C7-9FE0-5947-0E9BBF5ABA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35">
            <a:extLst>
              <a:ext uri="{FF2B5EF4-FFF2-40B4-BE49-F238E27FC236}">
                <a16:creationId xmlns:a16="http://schemas.microsoft.com/office/drawing/2014/main" id="{66E6FC4A-69DD-BC9E-EDD5-84E5693B60CE}"/>
              </a:ext>
            </a:extLst>
          </p:cNvPr>
          <p:cNvSpPr txBox="1"/>
          <p:nvPr/>
        </p:nvSpPr>
        <p:spPr>
          <a:xfrm>
            <a:off x="626104" y="1708822"/>
            <a:ext cx="4432418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IN" sz="2800" b="1" i="0" u="none" strike="noStrike" cap="none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KEY TAKEAWAY</a:t>
            </a:r>
            <a:endParaRPr sz="2800" b="1" i="0" u="none" strike="noStrike" cap="none" dirty="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84" name="Google Shape;384;p35">
            <a:extLst>
              <a:ext uri="{FF2B5EF4-FFF2-40B4-BE49-F238E27FC236}">
                <a16:creationId xmlns:a16="http://schemas.microsoft.com/office/drawing/2014/main" id="{6A7B2066-AABC-887D-4144-4E0E32B04D86}"/>
              </a:ext>
            </a:extLst>
          </p:cNvPr>
          <p:cNvSpPr txBox="1"/>
          <p:nvPr/>
        </p:nvSpPr>
        <p:spPr>
          <a:xfrm>
            <a:off x="1192950" y="3475952"/>
            <a:ext cx="7564853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Securing and monitoring Redshift connections is crucial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, and can be achieved through SSL encryption, IAM authentication, network access controls, and performance monitoring tools like Amazon CloudWatch and DBeaver's query optimization features.</a:t>
            </a:r>
            <a:endParaRPr lang="en-US" sz="1400" b="0" i="0" u="none" strike="noStrike" cap="none" dirty="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85" name="Google Shape;385;p35">
            <a:extLst>
              <a:ext uri="{FF2B5EF4-FFF2-40B4-BE49-F238E27FC236}">
                <a16:creationId xmlns:a16="http://schemas.microsoft.com/office/drawing/2014/main" id="{69E04FAB-AE81-A609-BD25-1764C60D73D8}"/>
              </a:ext>
            </a:extLst>
          </p:cNvPr>
          <p:cNvSpPr txBox="1"/>
          <p:nvPr/>
        </p:nvSpPr>
        <p:spPr>
          <a:xfrm>
            <a:off x="626104" y="2562695"/>
            <a:ext cx="625396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IN" sz="2800" b="1" i="0" u="none" strike="noStrike" cap="none" dirty="0">
                <a:solidFill>
                  <a:srgbClr val="FF2905"/>
                </a:solidFill>
                <a:latin typeface="Avenir"/>
                <a:ea typeface="Avenir"/>
                <a:cs typeface="Avenir"/>
                <a:sym typeface="Avenir"/>
              </a:rPr>
              <a:t>01</a:t>
            </a:r>
            <a:endParaRPr sz="2800" b="1" i="0" u="none" strike="noStrike" cap="none" dirty="0">
              <a:solidFill>
                <a:srgbClr val="FF2905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86" name="Google Shape;386;p35">
            <a:extLst>
              <a:ext uri="{FF2B5EF4-FFF2-40B4-BE49-F238E27FC236}">
                <a16:creationId xmlns:a16="http://schemas.microsoft.com/office/drawing/2014/main" id="{A5F314E9-7A65-8985-5384-C4FB82D6EB95}"/>
              </a:ext>
            </a:extLst>
          </p:cNvPr>
          <p:cNvSpPr txBox="1"/>
          <p:nvPr/>
        </p:nvSpPr>
        <p:spPr>
          <a:xfrm>
            <a:off x="626104" y="3776198"/>
            <a:ext cx="625396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IN" sz="2800" b="1" i="0" u="none" strike="noStrike" cap="none">
                <a:solidFill>
                  <a:srgbClr val="FF2905"/>
                </a:solidFill>
                <a:latin typeface="Avenir"/>
                <a:ea typeface="Avenir"/>
                <a:cs typeface="Avenir"/>
                <a:sym typeface="Avenir"/>
              </a:rPr>
              <a:t>02</a:t>
            </a:r>
            <a:endParaRPr sz="2800" b="1" i="0" u="none" strike="noStrike" cap="none">
              <a:solidFill>
                <a:srgbClr val="FF2905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" name="Google Shape;384;p35">
            <a:extLst>
              <a:ext uri="{FF2B5EF4-FFF2-40B4-BE49-F238E27FC236}">
                <a16:creationId xmlns:a16="http://schemas.microsoft.com/office/drawing/2014/main" id="{A77D1020-2CA4-3CE7-CC7D-FC9A8EAC5181}"/>
              </a:ext>
            </a:extLst>
          </p:cNvPr>
          <p:cNvSpPr txBox="1"/>
          <p:nvPr/>
        </p:nvSpPr>
        <p:spPr>
          <a:xfrm>
            <a:off x="1183942" y="2403782"/>
            <a:ext cx="7573861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DBeaver provides a unified platform 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for managing multiple databases, including Amazon Redshift, with features like SQL editing, data visualization, and seamless connection setup.</a:t>
            </a:r>
            <a:endParaRPr lang="en-US" sz="1400" b="0" i="0" u="none" strike="noStrike" cap="none" dirty="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  <p:extLst>
      <p:ext uri="{BB962C8B-B14F-4D97-AF65-F5344CB8AC3E}">
        <p14:creationId xmlns:p14="http://schemas.microsoft.com/office/powerpoint/2010/main" val="42067526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36"/>
          <p:cNvSpPr txBox="1"/>
          <p:nvPr/>
        </p:nvSpPr>
        <p:spPr>
          <a:xfrm>
            <a:off x="720372" y="1178588"/>
            <a:ext cx="4432418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IN" sz="2800" b="1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NEXT CLASS</a:t>
            </a:r>
            <a:endParaRPr sz="1400" b="1" i="0" u="none" strike="noStrike" cap="none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92" name="Google Shape;392;p36"/>
          <p:cNvSpPr txBox="1"/>
          <p:nvPr/>
        </p:nvSpPr>
        <p:spPr>
          <a:xfrm>
            <a:off x="1287218" y="1945611"/>
            <a:ext cx="606569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IN" sz="1800" b="0" i="0" u="none" strike="noStrike" cap="none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Data Ingestion</a:t>
            </a:r>
            <a:endParaRPr sz="1400" b="0" i="0" u="none" strike="noStrike" cap="none" dirty="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93" name="Google Shape;393;p36"/>
          <p:cNvSpPr txBox="1"/>
          <p:nvPr/>
        </p:nvSpPr>
        <p:spPr>
          <a:xfrm>
            <a:off x="1287218" y="2468791"/>
            <a:ext cx="727232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Data distribution and storage</a:t>
            </a:r>
            <a:endParaRPr sz="1400" b="0" i="0" u="none" strike="noStrike" cap="none" dirty="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94" name="Google Shape;394;p36"/>
          <p:cNvSpPr txBox="1"/>
          <p:nvPr/>
        </p:nvSpPr>
        <p:spPr>
          <a:xfrm>
            <a:off x="720372" y="1868667"/>
            <a:ext cx="625396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IN" sz="2800" b="1" i="0" u="none" strike="noStrike" cap="none" dirty="0">
                <a:solidFill>
                  <a:srgbClr val="FF2905"/>
                </a:solidFill>
                <a:latin typeface="Avenir"/>
                <a:ea typeface="Avenir"/>
                <a:cs typeface="Avenir"/>
                <a:sym typeface="Avenir"/>
              </a:rPr>
              <a:t>01</a:t>
            </a:r>
            <a:endParaRPr sz="2800" b="1" i="0" u="none" strike="noStrike" cap="none" dirty="0">
              <a:solidFill>
                <a:srgbClr val="FF2905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95" name="Google Shape;395;p36"/>
          <p:cNvSpPr txBox="1"/>
          <p:nvPr/>
        </p:nvSpPr>
        <p:spPr>
          <a:xfrm>
            <a:off x="720372" y="2388781"/>
            <a:ext cx="625396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IN" sz="2800" b="1" i="0" u="none" strike="noStrike" cap="none" dirty="0">
                <a:solidFill>
                  <a:srgbClr val="FF2905"/>
                </a:solidFill>
                <a:latin typeface="Avenir"/>
                <a:ea typeface="Avenir"/>
                <a:cs typeface="Avenir"/>
                <a:sym typeface="Avenir"/>
              </a:rPr>
              <a:t>02</a:t>
            </a:r>
            <a:endParaRPr sz="2800" b="1" i="0" u="none" strike="noStrike" cap="none" dirty="0">
              <a:solidFill>
                <a:srgbClr val="FF2905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Google Shape;393;p36">
            <a:extLst>
              <a:ext uri="{FF2B5EF4-FFF2-40B4-BE49-F238E27FC236}">
                <a16:creationId xmlns:a16="http://schemas.microsoft.com/office/drawing/2014/main" id="{E5340272-2296-E59F-B571-E0D5D45E395C}"/>
              </a:ext>
            </a:extLst>
          </p:cNvPr>
          <p:cNvSpPr txBox="1"/>
          <p:nvPr/>
        </p:nvSpPr>
        <p:spPr>
          <a:xfrm>
            <a:off x="1287218" y="2988891"/>
            <a:ext cx="6496612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Data models for Amazon Redshift</a:t>
            </a:r>
            <a:endParaRPr lang="en-US" sz="1400" b="0" i="0" u="none" strike="noStrike" cap="none" dirty="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" name="Google Shape;395;p36">
            <a:extLst>
              <a:ext uri="{FF2B5EF4-FFF2-40B4-BE49-F238E27FC236}">
                <a16:creationId xmlns:a16="http://schemas.microsoft.com/office/drawing/2014/main" id="{2511E516-E966-D9CF-09EA-ED66ED7EC29E}"/>
              </a:ext>
            </a:extLst>
          </p:cNvPr>
          <p:cNvSpPr txBox="1"/>
          <p:nvPr/>
        </p:nvSpPr>
        <p:spPr>
          <a:xfrm>
            <a:off x="720372" y="2908881"/>
            <a:ext cx="625396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IN" sz="2800" b="1" i="0" u="none" strike="noStrike" cap="none" dirty="0">
                <a:solidFill>
                  <a:srgbClr val="FF2905"/>
                </a:solidFill>
                <a:latin typeface="Avenir"/>
                <a:ea typeface="Avenir"/>
                <a:cs typeface="Avenir"/>
                <a:sym typeface="Avenir"/>
              </a:rPr>
              <a:t>03</a:t>
            </a:r>
            <a:endParaRPr sz="2800" b="1" i="0" u="none" strike="noStrike" cap="none" dirty="0">
              <a:solidFill>
                <a:srgbClr val="FF2905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" name="Google Shape;393;p36">
            <a:extLst>
              <a:ext uri="{FF2B5EF4-FFF2-40B4-BE49-F238E27FC236}">
                <a16:creationId xmlns:a16="http://schemas.microsoft.com/office/drawing/2014/main" id="{89CE1990-6C62-2528-1F6B-BE3C7855795D}"/>
              </a:ext>
            </a:extLst>
          </p:cNvPr>
          <p:cNvSpPr txBox="1"/>
          <p:nvPr/>
        </p:nvSpPr>
        <p:spPr>
          <a:xfrm>
            <a:off x="1287218" y="3512469"/>
            <a:ext cx="6496612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Data management in Amazon Redshift</a:t>
            </a:r>
            <a:endParaRPr lang="en-US" sz="1400" b="0" i="0" u="none" strike="noStrike" cap="none" dirty="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" name="Google Shape;395;p36">
            <a:extLst>
              <a:ext uri="{FF2B5EF4-FFF2-40B4-BE49-F238E27FC236}">
                <a16:creationId xmlns:a16="http://schemas.microsoft.com/office/drawing/2014/main" id="{E8433002-86EC-5A9E-B4EC-E15DBDB28EB6}"/>
              </a:ext>
            </a:extLst>
          </p:cNvPr>
          <p:cNvSpPr txBox="1"/>
          <p:nvPr/>
        </p:nvSpPr>
        <p:spPr>
          <a:xfrm>
            <a:off x="720372" y="3432459"/>
            <a:ext cx="625396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IN" sz="2800" b="1" i="0" u="none" strike="noStrike" cap="none" dirty="0">
                <a:solidFill>
                  <a:srgbClr val="FF2905"/>
                </a:solidFill>
                <a:latin typeface="Avenir"/>
                <a:ea typeface="Avenir"/>
                <a:cs typeface="Avenir"/>
                <a:sym typeface="Avenir"/>
              </a:rPr>
              <a:t>04</a:t>
            </a:r>
            <a:endParaRPr sz="2800" b="1" i="0" u="none" strike="noStrike" cap="none" dirty="0">
              <a:solidFill>
                <a:srgbClr val="FF2905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6" name="Google Shape;393;p36">
            <a:extLst>
              <a:ext uri="{FF2B5EF4-FFF2-40B4-BE49-F238E27FC236}">
                <a16:creationId xmlns:a16="http://schemas.microsoft.com/office/drawing/2014/main" id="{26126972-51C5-E574-BE71-8E6BAA1F786B}"/>
              </a:ext>
            </a:extLst>
          </p:cNvPr>
          <p:cNvSpPr txBox="1"/>
          <p:nvPr/>
        </p:nvSpPr>
        <p:spPr>
          <a:xfrm>
            <a:off x="1287218" y="4022555"/>
            <a:ext cx="6496612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Data transformation</a:t>
            </a:r>
            <a:endParaRPr lang="en-US" sz="1400" b="0" i="0" u="none" strike="noStrike" cap="none" dirty="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7" name="Google Shape;395;p36">
            <a:extLst>
              <a:ext uri="{FF2B5EF4-FFF2-40B4-BE49-F238E27FC236}">
                <a16:creationId xmlns:a16="http://schemas.microsoft.com/office/drawing/2014/main" id="{1DCB7882-2E45-4637-4F09-4EC9D69A1DBE}"/>
              </a:ext>
            </a:extLst>
          </p:cNvPr>
          <p:cNvSpPr txBox="1"/>
          <p:nvPr/>
        </p:nvSpPr>
        <p:spPr>
          <a:xfrm>
            <a:off x="720372" y="3942545"/>
            <a:ext cx="625396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IN" sz="2800" b="1" i="0" u="none" strike="noStrike" cap="none" dirty="0">
                <a:solidFill>
                  <a:srgbClr val="FF2905"/>
                </a:solidFill>
                <a:latin typeface="Avenir"/>
                <a:ea typeface="Avenir"/>
                <a:cs typeface="Avenir"/>
                <a:sym typeface="Avenir"/>
              </a:rPr>
              <a:t>05</a:t>
            </a:r>
            <a:endParaRPr sz="2800" b="1" i="0" u="none" strike="noStrike" cap="none" dirty="0">
              <a:solidFill>
                <a:srgbClr val="FF2905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8" name="Google Shape;393;p36">
            <a:extLst>
              <a:ext uri="{FF2B5EF4-FFF2-40B4-BE49-F238E27FC236}">
                <a16:creationId xmlns:a16="http://schemas.microsoft.com/office/drawing/2014/main" id="{92FF59F3-BEA9-5B61-D6C8-8055489C626B}"/>
              </a:ext>
            </a:extLst>
          </p:cNvPr>
          <p:cNvSpPr txBox="1"/>
          <p:nvPr/>
        </p:nvSpPr>
        <p:spPr>
          <a:xfrm>
            <a:off x="1287218" y="4476296"/>
            <a:ext cx="6496612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Resource management</a:t>
            </a:r>
            <a:endParaRPr lang="en-US" sz="1400" b="0" i="0" u="none" strike="noStrike" cap="none" dirty="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9" name="Google Shape;395;p36">
            <a:extLst>
              <a:ext uri="{FF2B5EF4-FFF2-40B4-BE49-F238E27FC236}">
                <a16:creationId xmlns:a16="http://schemas.microsoft.com/office/drawing/2014/main" id="{569D710D-4C6F-77B5-5C00-87778E910B34}"/>
              </a:ext>
            </a:extLst>
          </p:cNvPr>
          <p:cNvSpPr txBox="1"/>
          <p:nvPr/>
        </p:nvSpPr>
        <p:spPr>
          <a:xfrm>
            <a:off x="720372" y="4396286"/>
            <a:ext cx="625396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IN" sz="2800" b="1" i="0" u="none" strike="noStrike" cap="none" dirty="0">
                <a:solidFill>
                  <a:srgbClr val="FF2905"/>
                </a:solidFill>
                <a:latin typeface="Avenir"/>
                <a:ea typeface="Avenir"/>
                <a:cs typeface="Avenir"/>
                <a:sym typeface="Avenir"/>
              </a:rPr>
              <a:t>06</a:t>
            </a:r>
            <a:endParaRPr sz="2800" b="1" i="0" u="none" strike="noStrike" cap="none" dirty="0">
              <a:solidFill>
                <a:srgbClr val="FF2905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25"/>
          <p:cNvSpPr txBox="1"/>
          <p:nvPr/>
        </p:nvSpPr>
        <p:spPr>
          <a:xfrm>
            <a:off x="560116" y="1625063"/>
            <a:ext cx="5476875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IN" sz="2800" b="0" i="0" u="none" strike="noStrike" cap="none" dirty="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In Last Class, we covered….</a:t>
            </a:r>
            <a:endParaRPr sz="2800" b="0" i="0" u="none" strike="noStrike" cap="none" dirty="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" name="Google Shape;306;p27">
            <a:extLst>
              <a:ext uri="{FF2B5EF4-FFF2-40B4-BE49-F238E27FC236}">
                <a16:creationId xmlns:a16="http://schemas.microsoft.com/office/drawing/2014/main" id="{E89BD42E-DB9F-CEF7-4C24-076583445C77}"/>
              </a:ext>
            </a:extLst>
          </p:cNvPr>
          <p:cNvSpPr txBox="1"/>
          <p:nvPr/>
        </p:nvSpPr>
        <p:spPr>
          <a:xfrm>
            <a:off x="1071338" y="2284005"/>
            <a:ext cx="64899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bg1"/>
                </a:solidFill>
                <a:latin typeface="Avenir"/>
                <a:ea typeface="Avenir"/>
                <a:cs typeface="Avenir"/>
                <a:sym typeface="Avenir"/>
              </a:rPr>
              <a:t>Why Amazon Redshift for data warehousing?</a:t>
            </a:r>
          </a:p>
        </p:txBody>
      </p:sp>
      <p:sp>
        <p:nvSpPr>
          <p:cNvPr id="5" name="Google Shape;307;p27">
            <a:extLst>
              <a:ext uri="{FF2B5EF4-FFF2-40B4-BE49-F238E27FC236}">
                <a16:creationId xmlns:a16="http://schemas.microsoft.com/office/drawing/2014/main" id="{861B03CA-7B7C-53B3-E620-95968214F4AD}"/>
              </a:ext>
            </a:extLst>
          </p:cNvPr>
          <p:cNvSpPr txBox="1"/>
          <p:nvPr/>
        </p:nvSpPr>
        <p:spPr>
          <a:xfrm>
            <a:off x="1071338" y="2728778"/>
            <a:ext cx="73938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IN" sz="1800" b="0" i="0" u="none" strike="noStrike" cap="none" dirty="0">
                <a:solidFill>
                  <a:schemeClr val="bg1"/>
                </a:solidFill>
                <a:latin typeface="Avenir"/>
                <a:ea typeface="Avenir"/>
                <a:cs typeface="Avenir"/>
                <a:sym typeface="Avenir"/>
              </a:rPr>
              <a:t>Overview of Amazon Redshift</a:t>
            </a:r>
          </a:p>
        </p:txBody>
      </p:sp>
      <p:sp>
        <p:nvSpPr>
          <p:cNvPr id="6" name="Google Shape;308;p27">
            <a:extLst>
              <a:ext uri="{FF2B5EF4-FFF2-40B4-BE49-F238E27FC236}">
                <a16:creationId xmlns:a16="http://schemas.microsoft.com/office/drawing/2014/main" id="{D09E93CC-7116-FEE1-67D2-BB524793F263}"/>
              </a:ext>
            </a:extLst>
          </p:cNvPr>
          <p:cNvSpPr txBox="1"/>
          <p:nvPr/>
        </p:nvSpPr>
        <p:spPr>
          <a:xfrm>
            <a:off x="1071338" y="3645204"/>
            <a:ext cx="70014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IN" sz="1800" b="0" i="0" u="none" strike="noStrike" cap="none" dirty="0">
                <a:solidFill>
                  <a:schemeClr val="bg1"/>
                </a:solidFill>
                <a:latin typeface="Avenir"/>
                <a:ea typeface="Avenir"/>
                <a:cs typeface="Avenir"/>
                <a:sym typeface="Avenir"/>
              </a:rPr>
              <a:t>Amazon Redshift features</a:t>
            </a:r>
          </a:p>
        </p:txBody>
      </p:sp>
      <p:sp>
        <p:nvSpPr>
          <p:cNvPr id="7" name="Google Shape;309;p27">
            <a:extLst>
              <a:ext uri="{FF2B5EF4-FFF2-40B4-BE49-F238E27FC236}">
                <a16:creationId xmlns:a16="http://schemas.microsoft.com/office/drawing/2014/main" id="{EAFC9CF4-D02C-B7F5-7CA1-7A5A9BE31ACF}"/>
              </a:ext>
            </a:extLst>
          </p:cNvPr>
          <p:cNvSpPr txBox="1"/>
          <p:nvPr/>
        </p:nvSpPr>
        <p:spPr>
          <a:xfrm>
            <a:off x="1071338" y="3214325"/>
            <a:ext cx="73938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IN" sz="1800" b="0" i="0" u="none" strike="noStrike" cap="none" dirty="0">
                <a:solidFill>
                  <a:schemeClr val="bg1"/>
                </a:solidFill>
                <a:latin typeface="Avenir"/>
                <a:ea typeface="Avenir"/>
                <a:cs typeface="Avenir"/>
                <a:sym typeface="Avenir"/>
              </a:rPr>
              <a:t>Amazon Redshift architecture</a:t>
            </a:r>
          </a:p>
        </p:txBody>
      </p:sp>
      <p:sp>
        <p:nvSpPr>
          <p:cNvPr id="8" name="Google Shape;311;p27">
            <a:extLst>
              <a:ext uri="{FF2B5EF4-FFF2-40B4-BE49-F238E27FC236}">
                <a16:creationId xmlns:a16="http://schemas.microsoft.com/office/drawing/2014/main" id="{E7B35970-EFB5-423B-D077-45329EA3B3C3}"/>
              </a:ext>
            </a:extLst>
          </p:cNvPr>
          <p:cNvSpPr txBox="1"/>
          <p:nvPr/>
        </p:nvSpPr>
        <p:spPr>
          <a:xfrm>
            <a:off x="560116" y="2213904"/>
            <a:ext cx="625396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IN" sz="2800" b="1" i="0" u="none" strike="noStrike" cap="none">
                <a:solidFill>
                  <a:srgbClr val="FF2905"/>
                </a:solidFill>
                <a:latin typeface="Avenir"/>
                <a:ea typeface="Avenir"/>
                <a:cs typeface="Avenir"/>
                <a:sym typeface="Avenir"/>
              </a:rPr>
              <a:t>01</a:t>
            </a:r>
            <a:endParaRPr sz="2800" b="1" i="0" u="none" strike="noStrike" cap="none">
              <a:solidFill>
                <a:srgbClr val="FF2905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9" name="Google Shape;312;p27">
            <a:extLst>
              <a:ext uri="{FF2B5EF4-FFF2-40B4-BE49-F238E27FC236}">
                <a16:creationId xmlns:a16="http://schemas.microsoft.com/office/drawing/2014/main" id="{619936AD-32B7-7622-BDDB-C3D5E945B3CB}"/>
              </a:ext>
            </a:extLst>
          </p:cNvPr>
          <p:cNvSpPr txBox="1"/>
          <p:nvPr/>
        </p:nvSpPr>
        <p:spPr>
          <a:xfrm>
            <a:off x="560116" y="2667964"/>
            <a:ext cx="625396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IN" sz="2800" b="1" i="0" u="none" strike="noStrike" cap="none">
                <a:solidFill>
                  <a:srgbClr val="FF2905"/>
                </a:solidFill>
                <a:latin typeface="Avenir"/>
                <a:ea typeface="Avenir"/>
                <a:cs typeface="Avenir"/>
                <a:sym typeface="Avenir"/>
              </a:rPr>
              <a:t>02</a:t>
            </a:r>
            <a:endParaRPr sz="2800" b="1" i="0" u="none" strike="noStrike" cap="none">
              <a:solidFill>
                <a:srgbClr val="FF2905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0" name="Google Shape;313;p27">
            <a:extLst>
              <a:ext uri="{FF2B5EF4-FFF2-40B4-BE49-F238E27FC236}">
                <a16:creationId xmlns:a16="http://schemas.microsoft.com/office/drawing/2014/main" id="{82CE2080-0F6F-25EA-68F1-C3DC23409E64}"/>
              </a:ext>
            </a:extLst>
          </p:cNvPr>
          <p:cNvSpPr txBox="1"/>
          <p:nvPr/>
        </p:nvSpPr>
        <p:spPr>
          <a:xfrm>
            <a:off x="560116" y="3134328"/>
            <a:ext cx="625396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IN" sz="2800" b="1" i="0" u="none" strike="noStrike" cap="none">
                <a:solidFill>
                  <a:srgbClr val="FF2905"/>
                </a:solidFill>
                <a:latin typeface="Avenir"/>
                <a:ea typeface="Avenir"/>
                <a:cs typeface="Avenir"/>
                <a:sym typeface="Avenir"/>
              </a:rPr>
              <a:t>03</a:t>
            </a:r>
            <a:endParaRPr sz="2800" b="1" i="0" u="none" strike="noStrike" cap="none">
              <a:solidFill>
                <a:srgbClr val="FF2905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" name="Google Shape;314;p27">
            <a:extLst>
              <a:ext uri="{FF2B5EF4-FFF2-40B4-BE49-F238E27FC236}">
                <a16:creationId xmlns:a16="http://schemas.microsoft.com/office/drawing/2014/main" id="{16D12BCB-3ED6-56D0-18AD-881C50A63B41}"/>
              </a:ext>
            </a:extLst>
          </p:cNvPr>
          <p:cNvSpPr txBox="1"/>
          <p:nvPr/>
        </p:nvSpPr>
        <p:spPr>
          <a:xfrm>
            <a:off x="560116" y="3588388"/>
            <a:ext cx="625396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IN" sz="2800" b="1" i="0" u="none" strike="noStrike" cap="none">
                <a:solidFill>
                  <a:srgbClr val="FF2905"/>
                </a:solidFill>
                <a:latin typeface="Avenir"/>
                <a:ea typeface="Avenir"/>
                <a:cs typeface="Avenir"/>
                <a:sym typeface="Avenir"/>
              </a:rPr>
              <a:t>04</a:t>
            </a:r>
            <a:endParaRPr sz="2800" b="1" i="0" u="none" strike="noStrike" cap="none">
              <a:solidFill>
                <a:srgbClr val="FF2905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6"/>
          <p:cNvSpPr txBox="1"/>
          <p:nvPr/>
        </p:nvSpPr>
        <p:spPr>
          <a:xfrm>
            <a:off x="4581120" y="1036383"/>
            <a:ext cx="5493203" cy="621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333F"/>
              </a:buClr>
              <a:buSzPts val="3600"/>
              <a:buFont typeface="Proxima Nova"/>
              <a:buNone/>
            </a:pPr>
            <a:r>
              <a:rPr lang="en-IN" sz="3600" b="0" i="0" u="none" strike="noStrike" cap="none" dirty="0">
                <a:solidFill>
                  <a:srgbClr val="F5333F"/>
                </a:solidFill>
                <a:latin typeface="Avenir"/>
                <a:ea typeface="Avenir"/>
                <a:cs typeface="Avenir"/>
                <a:sym typeface="Avenir"/>
              </a:rPr>
              <a:t>Poll 1</a:t>
            </a:r>
            <a:endParaRPr sz="1400" b="0" i="0" u="none" strike="noStrike" cap="none" dirty="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98" name="Google Shape;298;p26"/>
          <p:cNvSpPr txBox="1"/>
          <p:nvPr/>
        </p:nvSpPr>
        <p:spPr>
          <a:xfrm>
            <a:off x="4572000" y="1658138"/>
            <a:ext cx="4057650" cy="2062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How familiar are you with DBeaver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lang="en-US" sz="1600" b="0" i="0" u="none" strike="noStrike" cap="none" dirty="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+mj-lt"/>
              <a:buAutoNum type="arabicPeriod"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Very familiar, I use it regularly.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+mj-lt"/>
              <a:buAutoNum type="arabicPeriod"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Somewhat familiar, I've used it a few times.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+mj-lt"/>
              <a:buAutoNum type="arabicPeriod"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Not very familiar, I've heard of it but haven’t used it.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+mj-lt"/>
              <a:buAutoNum type="arabicPeriod"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Completely unfamiliar with AWS Redshift.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27"/>
          <p:cNvSpPr txBox="1">
            <a:spLocks noGrp="1"/>
          </p:cNvSpPr>
          <p:nvPr>
            <p:ph type="dt" idx="10"/>
          </p:nvPr>
        </p:nvSpPr>
        <p:spPr>
          <a:xfrm>
            <a:off x="638175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IN" sz="9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31-07-2019</a:t>
            </a:r>
            <a:endParaRPr sz="900" b="0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04" name="Google Shape;304;p27"/>
          <p:cNvSpPr txBox="1">
            <a:spLocks noGrp="1"/>
          </p:cNvSpPr>
          <p:nvPr>
            <p:ph type="sldNum" idx="12"/>
          </p:nvPr>
        </p:nvSpPr>
        <p:spPr>
          <a:xfrm>
            <a:off x="6502138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IN" sz="900" b="0" i="0" u="none" strike="noStrike" cap="none">
                <a:solidFill>
                  <a:schemeClr val="tx1"/>
                </a:solidFill>
                <a:latin typeface="Proxima Nova"/>
                <a:ea typeface="Proxima Nova"/>
                <a:cs typeface="Proxima Nova"/>
                <a:sym typeface="Proxima Nova"/>
              </a:rPr>
              <a:t>5</a:t>
            </a:fld>
            <a:endParaRPr sz="900" b="0" i="0" u="none" strike="noStrike" cap="none" dirty="0">
              <a:solidFill>
                <a:schemeClr val="tx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05" name="Google Shape;305;p27"/>
          <p:cNvSpPr txBox="1"/>
          <p:nvPr/>
        </p:nvSpPr>
        <p:spPr>
          <a:xfrm>
            <a:off x="560116" y="1455912"/>
            <a:ext cx="4432418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IN" sz="2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Today’s Agenda</a:t>
            </a:r>
            <a:endParaRPr sz="28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Google Shape;392;p36">
            <a:extLst>
              <a:ext uri="{FF2B5EF4-FFF2-40B4-BE49-F238E27FC236}">
                <a16:creationId xmlns:a16="http://schemas.microsoft.com/office/drawing/2014/main" id="{0759E890-7FCE-B333-2336-36FCE7880C8B}"/>
              </a:ext>
            </a:extLst>
          </p:cNvPr>
          <p:cNvSpPr txBox="1"/>
          <p:nvPr/>
        </p:nvSpPr>
        <p:spPr>
          <a:xfrm>
            <a:off x="1287218" y="2331756"/>
            <a:ext cx="606569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IN" sz="1800" b="0" i="0" u="none" strike="noStrike" cap="none" dirty="0">
                <a:solidFill>
                  <a:schemeClr val="bg1"/>
                </a:solidFill>
                <a:latin typeface="Avenir"/>
                <a:ea typeface="Avenir"/>
                <a:cs typeface="Avenir"/>
                <a:sym typeface="Avenir"/>
              </a:rPr>
              <a:t>Overview of DBeaver</a:t>
            </a:r>
            <a:endParaRPr sz="1400" b="0" i="0" u="none" strike="noStrike" cap="none" dirty="0">
              <a:solidFill>
                <a:schemeClr val="bg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" name="Google Shape;393;p36">
            <a:extLst>
              <a:ext uri="{FF2B5EF4-FFF2-40B4-BE49-F238E27FC236}">
                <a16:creationId xmlns:a16="http://schemas.microsoft.com/office/drawing/2014/main" id="{67058FB8-C2FA-8A43-D50E-C0B24F9F0C98}"/>
              </a:ext>
            </a:extLst>
          </p:cNvPr>
          <p:cNvSpPr txBox="1"/>
          <p:nvPr/>
        </p:nvSpPr>
        <p:spPr>
          <a:xfrm>
            <a:off x="1287218" y="2886712"/>
            <a:ext cx="727232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bg1"/>
                </a:solidFill>
                <a:latin typeface="Avenir"/>
                <a:ea typeface="Avenir"/>
                <a:cs typeface="Avenir"/>
                <a:sym typeface="Avenir"/>
              </a:rPr>
              <a:t>Connecting to Redshift Cluster using DBeaver</a:t>
            </a:r>
            <a:endParaRPr sz="1400" b="0" i="0" u="none" strike="noStrike" cap="none" dirty="0">
              <a:solidFill>
                <a:schemeClr val="bg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" name="Google Shape;394;p36">
            <a:extLst>
              <a:ext uri="{FF2B5EF4-FFF2-40B4-BE49-F238E27FC236}">
                <a16:creationId xmlns:a16="http://schemas.microsoft.com/office/drawing/2014/main" id="{0FA2B12F-2D4D-6698-B1CE-324F1CE2445B}"/>
              </a:ext>
            </a:extLst>
          </p:cNvPr>
          <p:cNvSpPr txBox="1"/>
          <p:nvPr/>
        </p:nvSpPr>
        <p:spPr>
          <a:xfrm>
            <a:off x="720372" y="2254812"/>
            <a:ext cx="625396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IN" sz="2800" b="1" i="0" u="none" strike="noStrike" cap="none" dirty="0">
                <a:solidFill>
                  <a:srgbClr val="FF2905"/>
                </a:solidFill>
                <a:latin typeface="Avenir"/>
                <a:ea typeface="Avenir"/>
                <a:cs typeface="Avenir"/>
                <a:sym typeface="Avenir"/>
              </a:rPr>
              <a:t>01</a:t>
            </a:r>
            <a:endParaRPr sz="2800" b="1" i="0" u="none" strike="noStrike" cap="none" dirty="0">
              <a:solidFill>
                <a:srgbClr val="FF2905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" name="Google Shape;395;p36">
            <a:extLst>
              <a:ext uri="{FF2B5EF4-FFF2-40B4-BE49-F238E27FC236}">
                <a16:creationId xmlns:a16="http://schemas.microsoft.com/office/drawing/2014/main" id="{68C2D8BC-3D35-1A0E-4F93-09EEC759EADE}"/>
              </a:ext>
            </a:extLst>
          </p:cNvPr>
          <p:cNvSpPr txBox="1"/>
          <p:nvPr/>
        </p:nvSpPr>
        <p:spPr>
          <a:xfrm>
            <a:off x="720372" y="2806702"/>
            <a:ext cx="625396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IN" sz="2800" b="1" i="0" u="none" strike="noStrike" cap="none" dirty="0">
                <a:solidFill>
                  <a:srgbClr val="FF2905"/>
                </a:solidFill>
                <a:latin typeface="Avenir"/>
                <a:ea typeface="Avenir"/>
                <a:cs typeface="Avenir"/>
                <a:sym typeface="Avenir"/>
              </a:rPr>
              <a:t>02</a:t>
            </a:r>
            <a:endParaRPr sz="2800" b="1" i="0" u="none" strike="noStrike" cap="none" dirty="0">
              <a:solidFill>
                <a:srgbClr val="FF2905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6" name="Google Shape;393;p36">
            <a:extLst>
              <a:ext uri="{FF2B5EF4-FFF2-40B4-BE49-F238E27FC236}">
                <a16:creationId xmlns:a16="http://schemas.microsoft.com/office/drawing/2014/main" id="{23CD4159-756E-2C6D-8229-E22F609EC885}"/>
              </a:ext>
            </a:extLst>
          </p:cNvPr>
          <p:cNvSpPr txBox="1"/>
          <p:nvPr/>
        </p:nvSpPr>
        <p:spPr>
          <a:xfrm>
            <a:off x="1287218" y="3421873"/>
            <a:ext cx="6496612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bg1"/>
                </a:solidFill>
                <a:latin typeface="Avenir"/>
                <a:ea typeface="Avenir"/>
                <a:cs typeface="Avenir"/>
                <a:sym typeface="Avenir"/>
              </a:rPr>
              <a:t>Securing the Amazon Redshift cluster connection</a:t>
            </a:r>
            <a:endParaRPr lang="en-US" sz="1400" b="0" i="0" u="none" strike="noStrike" cap="none" dirty="0">
              <a:solidFill>
                <a:schemeClr val="bg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7" name="Google Shape;395;p36">
            <a:extLst>
              <a:ext uri="{FF2B5EF4-FFF2-40B4-BE49-F238E27FC236}">
                <a16:creationId xmlns:a16="http://schemas.microsoft.com/office/drawing/2014/main" id="{EE64F87D-2F22-5F58-B129-28FF6C793519}"/>
              </a:ext>
            </a:extLst>
          </p:cNvPr>
          <p:cNvSpPr txBox="1"/>
          <p:nvPr/>
        </p:nvSpPr>
        <p:spPr>
          <a:xfrm>
            <a:off x="720372" y="3341863"/>
            <a:ext cx="625396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IN" sz="2800" b="1" i="0" u="none" strike="noStrike" cap="none" dirty="0">
                <a:solidFill>
                  <a:srgbClr val="FF2905"/>
                </a:solidFill>
                <a:latin typeface="Avenir"/>
                <a:ea typeface="Avenir"/>
                <a:cs typeface="Avenir"/>
                <a:sym typeface="Avenir"/>
              </a:rPr>
              <a:t>03</a:t>
            </a:r>
            <a:endParaRPr sz="2800" b="1" i="0" u="none" strike="noStrike" cap="none" dirty="0">
              <a:solidFill>
                <a:srgbClr val="FF2905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8" name="Google Shape;393;p36">
            <a:extLst>
              <a:ext uri="{FF2B5EF4-FFF2-40B4-BE49-F238E27FC236}">
                <a16:creationId xmlns:a16="http://schemas.microsoft.com/office/drawing/2014/main" id="{5DCA2467-3F07-0F32-572B-0FBF7C54FDCE}"/>
              </a:ext>
            </a:extLst>
          </p:cNvPr>
          <p:cNvSpPr txBox="1"/>
          <p:nvPr/>
        </p:nvSpPr>
        <p:spPr>
          <a:xfrm>
            <a:off x="1287218" y="3957034"/>
            <a:ext cx="6496612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bg1"/>
                </a:solidFill>
                <a:latin typeface="Avenir"/>
                <a:ea typeface="Avenir"/>
                <a:cs typeface="Avenir"/>
                <a:sym typeface="Avenir"/>
              </a:rPr>
              <a:t> Monitoring and troubleshooting</a:t>
            </a:r>
            <a:endParaRPr lang="en-US" sz="1400" b="0" i="0" u="none" strike="noStrike" cap="none" dirty="0">
              <a:solidFill>
                <a:schemeClr val="bg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9" name="Google Shape;395;p36">
            <a:extLst>
              <a:ext uri="{FF2B5EF4-FFF2-40B4-BE49-F238E27FC236}">
                <a16:creationId xmlns:a16="http://schemas.microsoft.com/office/drawing/2014/main" id="{08A3263D-8CC6-023D-1158-A6A1F342ACDB}"/>
              </a:ext>
            </a:extLst>
          </p:cNvPr>
          <p:cNvSpPr txBox="1"/>
          <p:nvPr/>
        </p:nvSpPr>
        <p:spPr>
          <a:xfrm>
            <a:off x="720372" y="3877024"/>
            <a:ext cx="625396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IN" sz="2800" b="1" i="0" u="none" strike="noStrike" cap="none" dirty="0">
                <a:solidFill>
                  <a:srgbClr val="FF2905"/>
                </a:solidFill>
                <a:latin typeface="Avenir"/>
                <a:ea typeface="Avenir"/>
                <a:cs typeface="Avenir"/>
                <a:sym typeface="Avenir"/>
              </a:rPr>
              <a:t>04</a:t>
            </a:r>
            <a:endParaRPr sz="2800" b="1" i="0" u="none" strike="noStrike" cap="none" dirty="0">
              <a:solidFill>
                <a:srgbClr val="FF2905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>
          <a:extLst>
            <a:ext uri="{FF2B5EF4-FFF2-40B4-BE49-F238E27FC236}">
              <a16:creationId xmlns:a16="http://schemas.microsoft.com/office/drawing/2014/main" id="{135EC8A0-96A2-3939-0F55-27C8436B4E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28">
            <a:extLst>
              <a:ext uri="{FF2B5EF4-FFF2-40B4-BE49-F238E27FC236}">
                <a16:creationId xmlns:a16="http://schemas.microsoft.com/office/drawing/2014/main" id="{0FDA5B74-391D-9A75-9570-0B98B164789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07344" y="777575"/>
            <a:ext cx="8256596" cy="479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Aft>
                <a:spcPts val="120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IN" sz="1800" b="1" i="0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Overview of DBeaver</a:t>
            </a:r>
          </a:p>
        </p:txBody>
      </p:sp>
      <p:sp>
        <p:nvSpPr>
          <p:cNvPr id="320" name="Google Shape;320;p28">
            <a:extLst>
              <a:ext uri="{FF2B5EF4-FFF2-40B4-BE49-F238E27FC236}">
                <a16:creationId xmlns:a16="http://schemas.microsoft.com/office/drawing/2014/main" id="{820F0848-B7BD-A514-9A82-BBCED132210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511925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IN" sz="900" b="0" i="0" u="none" strike="noStrike" cap="none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6</a:t>
            </a:fld>
            <a:endParaRPr sz="900" b="0" i="0" u="none" strike="noStrike" cap="none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4723620-EEB7-6F86-3211-072F527CB2B1}"/>
              </a:ext>
            </a:extLst>
          </p:cNvPr>
          <p:cNvSpPr txBox="1"/>
          <p:nvPr/>
        </p:nvSpPr>
        <p:spPr>
          <a:xfrm>
            <a:off x="407344" y="1257300"/>
            <a:ext cx="8496626" cy="18132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-228600" algn="l" rtl="0">
              <a:lnSpc>
                <a:spcPct val="150000"/>
              </a:lnSpc>
              <a:spcAft>
                <a:spcPts val="1200"/>
              </a:spcAft>
              <a:buClr>
                <a:schemeClr val="dk1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1400" b="1" i="0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What is DBeaver?</a:t>
            </a:r>
          </a:p>
          <a:p>
            <a:pPr marL="685800" lvl="2" indent="-228600">
              <a:lnSpc>
                <a:spcPct val="150000"/>
              </a:lnSpc>
              <a:spcAft>
                <a:spcPts val="1200"/>
              </a:spcAft>
              <a:buClr>
                <a:schemeClr val="dk1"/>
              </a:buClr>
              <a:buSzPts val="1400"/>
              <a:buFont typeface="Courier New" panose="02070309020205020404" pitchFamily="49" charset="0"/>
              <a:buChar char="o"/>
            </a:pPr>
            <a:r>
              <a:rPr lang="en-US" i="0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Open-source, multi-platform database management tool.</a:t>
            </a:r>
          </a:p>
          <a:p>
            <a:pPr marL="685800" lvl="2" indent="-228600">
              <a:lnSpc>
                <a:spcPct val="150000"/>
              </a:lnSpc>
              <a:spcAft>
                <a:spcPts val="1200"/>
              </a:spcAft>
              <a:buClr>
                <a:schemeClr val="dk1"/>
              </a:buClr>
              <a:buSzPts val="1400"/>
              <a:buFont typeface="Courier New" panose="02070309020205020404" pitchFamily="49" charset="0"/>
              <a:buChar char="o"/>
            </a:pPr>
            <a:r>
              <a:rPr lang="en-US" i="0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Supports a wide range of relational and NoSQL databases.</a:t>
            </a:r>
          </a:p>
          <a:p>
            <a:pPr marL="685800" lvl="2" indent="-228600">
              <a:lnSpc>
                <a:spcPct val="150000"/>
              </a:lnSpc>
              <a:spcAft>
                <a:spcPts val="1200"/>
              </a:spcAft>
              <a:buClr>
                <a:schemeClr val="dk1"/>
              </a:buClr>
              <a:buSzPts val="1400"/>
              <a:buFont typeface="Courier New" panose="02070309020205020404" pitchFamily="49" charset="0"/>
              <a:buChar char="o"/>
            </a:pPr>
            <a:r>
              <a:rPr lang="en-US" i="0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Provides a unified interface for database management tasks.</a:t>
            </a:r>
            <a:endParaRPr lang="en-US" b="1" i="0" u="none" strike="noStrike" cap="none" dirty="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  <p:extLst>
      <p:ext uri="{BB962C8B-B14F-4D97-AF65-F5344CB8AC3E}">
        <p14:creationId xmlns:p14="http://schemas.microsoft.com/office/powerpoint/2010/main" val="34344211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>
          <a:extLst>
            <a:ext uri="{FF2B5EF4-FFF2-40B4-BE49-F238E27FC236}">
              <a16:creationId xmlns:a16="http://schemas.microsoft.com/office/drawing/2014/main" id="{37273A21-969C-1E31-0EDE-40F5BFA117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28">
            <a:extLst>
              <a:ext uri="{FF2B5EF4-FFF2-40B4-BE49-F238E27FC236}">
                <a16:creationId xmlns:a16="http://schemas.microsoft.com/office/drawing/2014/main" id="{82CC008A-5D64-58C1-2426-952F3F1DEB9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07344" y="777575"/>
            <a:ext cx="8256596" cy="479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Aft>
                <a:spcPts val="120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IN" sz="1800" b="1" i="0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Overview of DBeaver</a:t>
            </a:r>
          </a:p>
        </p:txBody>
      </p:sp>
      <p:sp>
        <p:nvSpPr>
          <p:cNvPr id="320" name="Google Shape;320;p28">
            <a:extLst>
              <a:ext uri="{FF2B5EF4-FFF2-40B4-BE49-F238E27FC236}">
                <a16:creationId xmlns:a16="http://schemas.microsoft.com/office/drawing/2014/main" id="{02BA840D-AA8A-49A4-0196-0D96AAC9FBE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511925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IN" sz="900" b="0" i="0" u="none" strike="noStrike" cap="none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7</a:t>
            </a:fld>
            <a:endParaRPr sz="900" b="0" i="0" u="none" strike="noStrike" cap="none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FB7FFCE-6905-700E-37BC-497BE29E9118}"/>
              </a:ext>
            </a:extLst>
          </p:cNvPr>
          <p:cNvSpPr txBox="1"/>
          <p:nvPr/>
        </p:nvSpPr>
        <p:spPr>
          <a:xfrm>
            <a:off x="407344" y="1257300"/>
            <a:ext cx="8496626" cy="229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-228600" algn="l" rtl="0">
              <a:lnSpc>
                <a:spcPct val="150000"/>
              </a:lnSpc>
              <a:spcAft>
                <a:spcPts val="1200"/>
              </a:spcAft>
              <a:buClr>
                <a:schemeClr val="dk1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1400" b="1" i="0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Key Features:</a:t>
            </a:r>
          </a:p>
          <a:p>
            <a:pPr marL="685800" lvl="5" indent="-228600">
              <a:lnSpc>
                <a:spcPct val="150000"/>
              </a:lnSpc>
              <a:spcAft>
                <a:spcPts val="1200"/>
              </a:spcAft>
              <a:buClr>
                <a:schemeClr val="dk1"/>
              </a:buClr>
              <a:buSzPts val="1400"/>
              <a:buFont typeface="Courier New" panose="02070309020205020404" pitchFamily="49" charset="0"/>
              <a:buChar char="o"/>
            </a:pPr>
            <a:r>
              <a:rPr lang="en-US" i="0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SQL Editor with syntax highlighting and autocomplete.</a:t>
            </a:r>
          </a:p>
          <a:p>
            <a:pPr marL="685800" lvl="5" indent="-228600">
              <a:lnSpc>
                <a:spcPct val="150000"/>
              </a:lnSpc>
              <a:spcAft>
                <a:spcPts val="1200"/>
              </a:spcAft>
              <a:buClr>
                <a:schemeClr val="dk1"/>
              </a:buClr>
              <a:buSzPts val="1400"/>
              <a:buFont typeface="Courier New" panose="02070309020205020404" pitchFamily="49" charset="0"/>
              <a:buChar char="o"/>
            </a:pPr>
            <a:r>
              <a:rPr lang="en-US" i="0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Data editing, importing/exporting, and visualization.</a:t>
            </a:r>
          </a:p>
          <a:p>
            <a:pPr marL="685800" lvl="5" indent="-228600">
              <a:lnSpc>
                <a:spcPct val="150000"/>
              </a:lnSpc>
              <a:spcAft>
                <a:spcPts val="1200"/>
              </a:spcAft>
              <a:buClr>
                <a:schemeClr val="dk1"/>
              </a:buClr>
              <a:buSzPts val="1400"/>
              <a:buFont typeface="Courier New" panose="02070309020205020404" pitchFamily="49" charset="0"/>
              <a:buChar char="o"/>
            </a:pPr>
            <a:r>
              <a:rPr lang="en-US" i="0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Support for many database types like MySQL, PostgreSQL, Oracle, and Redshift.</a:t>
            </a:r>
          </a:p>
          <a:p>
            <a:pPr marL="685800" lvl="5" indent="-228600">
              <a:lnSpc>
                <a:spcPct val="150000"/>
              </a:lnSpc>
              <a:spcAft>
                <a:spcPts val="1200"/>
              </a:spcAft>
              <a:buClr>
                <a:schemeClr val="dk1"/>
              </a:buClr>
              <a:buSzPts val="1400"/>
              <a:buFont typeface="Courier New" panose="02070309020205020404" pitchFamily="49" charset="0"/>
              <a:buChar char="o"/>
            </a:pPr>
            <a:r>
              <a:rPr lang="en-US" i="0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Cross-platform (Windows, macOS, Linux).</a:t>
            </a:r>
          </a:p>
        </p:txBody>
      </p:sp>
    </p:spTree>
    <p:extLst>
      <p:ext uri="{BB962C8B-B14F-4D97-AF65-F5344CB8AC3E}">
        <p14:creationId xmlns:p14="http://schemas.microsoft.com/office/powerpoint/2010/main" val="22260932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>
          <a:extLst>
            <a:ext uri="{FF2B5EF4-FFF2-40B4-BE49-F238E27FC236}">
              <a16:creationId xmlns:a16="http://schemas.microsoft.com/office/drawing/2014/main" id="{5972C0A3-B8EB-3FB2-A40F-5B397B7CFB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28">
            <a:extLst>
              <a:ext uri="{FF2B5EF4-FFF2-40B4-BE49-F238E27FC236}">
                <a16:creationId xmlns:a16="http://schemas.microsoft.com/office/drawing/2014/main" id="{58C5E7B1-43CA-7919-B52A-A2DFFBF8C04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07344" y="777575"/>
            <a:ext cx="8256596" cy="479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Aft>
                <a:spcPts val="120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IN" sz="1800" b="1" i="0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DBeaver Interface Overview</a:t>
            </a:r>
          </a:p>
        </p:txBody>
      </p:sp>
      <p:sp>
        <p:nvSpPr>
          <p:cNvPr id="320" name="Google Shape;320;p28">
            <a:extLst>
              <a:ext uri="{FF2B5EF4-FFF2-40B4-BE49-F238E27FC236}">
                <a16:creationId xmlns:a16="http://schemas.microsoft.com/office/drawing/2014/main" id="{7FD5F8F1-72CD-4BE5-C1E6-69AE4C8E473A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511925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IN" sz="900" b="0" i="0" u="none" strike="noStrike" cap="none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8</a:t>
            </a:fld>
            <a:endParaRPr sz="900" b="0" i="0" u="none" strike="noStrike" cap="none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43E5D5-B1F1-64D4-9A34-49872FDF3ACF}"/>
              </a:ext>
            </a:extLst>
          </p:cNvPr>
          <p:cNvSpPr txBox="1"/>
          <p:nvPr/>
        </p:nvSpPr>
        <p:spPr>
          <a:xfrm>
            <a:off x="407344" y="1257300"/>
            <a:ext cx="8496626" cy="3244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-228600" algn="l" rtl="0">
              <a:lnSpc>
                <a:spcPct val="150000"/>
              </a:lnSpc>
              <a:spcAft>
                <a:spcPts val="1200"/>
              </a:spcAft>
              <a:buClr>
                <a:schemeClr val="dk1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1400" b="1" i="0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User-Friendly Interface:</a:t>
            </a:r>
          </a:p>
          <a:p>
            <a:pPr marL="742950" marR="0" lvl="0" indent="-285750" algn="l" rtl="0">
              <a:lnSpc>
                <a:spcPct val="150000"/>
              </a:lnSpc>
              <a:spcAft>
                <a:spcPts val="1200"/>
              </a:spcAft>
              <a:buClr>
                <a:schemeClr val="dk1"/>
              </a:buClr>
              <a:buSzPts val="1400"/>
              <a:buFont typeface="Courier New" panose="02070309020205020404" pitchFamily="49" charset="0"/>
              <a:buChar char="o"/>
            </a:pPr>
            <a:r>
              <a:rPr lang="en-US" sz="1400" b="1" i="0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SQL Editor: </a:t>
            </a:r>
            <a:r>
              <a:rPr lang="en-US" sz="1400" i="0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Write, execute, and optimize SQL queries.</a:t>
            </a:r>
          </a:p>
          <a:p>
            <a:pPr marL="742950" marR="0" lvl="0" indent="-285750" algn="l" rtl="0">
              <a:lnSpc>
                <a:spcPct val="150000"/>
              </a:lnSpc>
              <a:spcAft>
                <a:spcPts val="1200"/>
              </a:spcAft>
              <a:buClr>
                <a:schemeClr val="dk1"/>
              </a:buClr>
              <a:buSzPts val="1400"/>
              <a:buFont typeface="Courier New" panose="02070309020205020404" pitchFamily="49" charset="0"/>
              <a:buChar char="o"/>
            </a:pPr>
            <a:r>
              <a:rPr lang="en-US" sz="1400" b="1" i="0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Database Navigator: </a:t>
            </a:r>
            <a:r>
              <a:rPr lang="en-US" sz="1400" i="0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Visualize and navigate through your database structure.</a:t>
            </a:r>
          </a:p>
          <a:p>
            <a:pPr marL="742950" marR="0" lvl="0" indent="-285750" algn="l" rtl="0">
              <a:lnSpc>
                <a:spcPct val="150000"/>
              </a:lnSpc>
              <a:spcAft>
                <a:spcPts val="1200"/>
              </a:spcAft>
              <a:buClr>
                <a:schemeClr val="dk1"/>
              </a:buClr>
              <a:buSzPts val="1400"/>
              <a:buFont typeface="Courier New" panose="02070309020205020404" pitchFamily="49" charset="0"/>
              <a:buChar char="o"/>
            </a:pPr>
            <a:r>
              <a:rPr lang="en-US" sz="1400" b="1" i="0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Data Grid: </a:t>
            </a:r>
            <a:r>
              <a:rPr lang="en-US" sz="1400" i="0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View and edit table data easily in a grid format.</a:t>
            </a:r>
          </a:p>
          <a:p>
            <a:pPr marL="457200" marR="0" lvl="0" indent="-228600" algn="l" rtl="0">
              <a:lnSpc>
                <a:spcPct val="150000"/>
              </a:lnSpc>
              <a:spcAft>
                <a:spcPts val="1200"/>
              </a:spcAft>
              <a:buClr>
                <a:schemeClr val="dk1"/>
              </a:buClr>
              <a:buSzPts val="1400"/>
              <a:buFont typeface="Arial" panose="020B0604020202020204" pitchFamily="34" charset="0"/>
              <a:buChar char="•"/>
            </a:pPr>
            <a:endParaRPr lang="en-US" sz="1400" b="1" i="0" u="none" strike="noStrike" cap="none" dirty="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457200" marR="0" lvl="0" indent="-228600" algn="l" rtl="0">
              <a:lnSpc>
                <a:spcPct val="150000"/>
              </a:lnSpc>
              <a:spcAft>
                <a:spcPts val="1200"/>
              </a:spcAft>
              <a:buClr>
                <a:schemeClr val="dk1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1400" b="1" i="0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ER Diagrams: </a:t>
            </a:r>
          </a:p>
          <a:p>
            <a:pPr marL="685800" marR="0" lvl="0" indent="-228600" algn="l" rtl="0">
              <a:lnSpc>
                <a:spcPct val="150000"/>
              </a:lnSpc>
              <a:spcAft>
                <a:spcPts val="1200"/>
              </a:spcAft>
              <a:buClr>
                <a:schemeClr val="dk1"/>
              </a:buClr>
              <a:buSzPts val="1400"/>
              <a:buFont typeface="Courier New" panose="02070309020205020404" pitchFamily="49" charset="0"/>
              <a:buChar char="o"/>
            </a:pPr>
            <a:r>
              <a:rPr lang="en-US" sz="1400" i="0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Automatically generate Entity Relationship diagrams for your database schema.</a:t>
            </a:r>
            <a:endParaRPr lang="en-US" i="0" u="none" strike="noStrike" cap="none" dirty="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  <p:extLst>
      <p:ext uri="{BB962C8B-B14F-4D97-AF65-F5344CB8AC3E}">
        <p14:creationId xmlns:p14="http://schemas.microsoft.com/office/powerpoint/2010/main" val="16893234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>
          <a:extLst>
            <a:ext uri="{FF2B5EF4-FFF2-40B4-BE49-F238E27FC236}">
              <a16:creationId xmlns:a16="http://schemas.microsoft.com/office/drawing/2014/main" id="{34472821-B81C-107A-A137-27247F8726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28">
            <a:extLst>
              <a:ext uri="{FF2B5EF4-FFF2-40B4-BE49-F238E27FC236}">
                <a16:creationId xmlns:a16="http://schemas.microsoft.com/office/drawing/2014/main" id="{4E27F3C6-8236-D77F-13F9-8F9B3767C95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07344" y="777575"/>
            <a:ext cx="8256596" cy="479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Aft>
                <a:spcPts val="120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800" b="1" i="0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Connecting to Amazon Redshift Using DBeaver</a:t>
            </a:r>
            <a:endParaRPr lang="en-IN" sz="1800" b="1" i="0" u="none" strike="noStrike" cap="none" dirty="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20" name="Google Shape;320;p28">
            <a:extLst>
              <a:ext uri="{FF2B5EF4-FFF2-40B4-BE49-F238E27FC236}">
                <a16:creationId xmlns:a16="http://schemas.microsoft.com/office/drawing/2014/main" id="{7C6034E8-7542-431D-7E96-BF5A9A53345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511925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IN" sz="900" b="0" i="0" u="none" strike="noStrike" cap="none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9</a:t>
            </a:fld>
            <a:endParaRPr sz="900" b="0" i="0" u="none" strike="noStrike" cap="none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EF403E-0790-CC40-729C-BD39B1D87158}"/>
              </a:ext>
            </a:extLst>
          </p:cNvPr>
          <p:cNvSpPr txBox="1"/>
          <p:nvPr/>
        </p:nvSpPr>
        <p:spPr>
          <a:xfrm>
            <a:off x="407344" y="1257300"/>
            <a:ext cx="8496626" cy="27673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-228600" algn="l" rtl="0">
              <a:lnSpc>
                <a:spcPct val="150000"/>
              </a:lnSpc>
              <a:spcAft>
                <a:spcPts val="1200"/>
              </a:spcAft>
              <a:buClr>
                <a:schemeClr val="dk1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1400" b="1" i="0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Step 1: Install DBeaver</a:t>
            </a:r>
          </a:p>
          <a:p>
            <a:pPr marL="742950" marR="0" lvl="0" indent="-285750" algn="l" rtl="0">
              <a:lnSpc>
                <a:spcPct val="150000"/>
              </a:lnSpc>
              <a:spcAft>
                <a:spcPts val="1200"/>
              </a:spcAft>
              <a:buClr>
                <a:schemeClr val="dk1"/>
              </a:buClr>
              <a:buSzPts val="1400"/>
              <a:buFont typeface="Courier New" panose="02070309020205020404" pitchFamily="49" charset="0"/>
              <a:buChar char="o"/>
            </a:pPr>
            <a:r>
              <a:rPr lang="en-US" sz="1400" i="0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Download from </a:t>
            </a:r>
            <a:r>
              <a:rPr lang="en-US" sz="1400" i="0" u="sng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DBeaver.io</a:t>
            </a:r>
            <a:r>
              <a:rPr lang="en-US" sz="1400" i="0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.</a:t>
            </a:r>
          </a:p>
          <a:p>
            <a:pPr marL="742950" marR="0" lvl="0" indent="-285750" algn="l" rtl="0">
              <a:lnSpc>
                <a:spcPct val="150000"/>
              </a:lnSpc>
              <a:spcAft>
                <a:spcPts val="1200"/>
              </a:spcAft>
              <a:buClr>
                <a:schemeClr val="dk1"/>
              </a:buClr>
              <a:buSzPts val="1400"/>
              <a:buFont typeface="Courier New" panose="02070309020205020404" pitchFamily="49" charset="0"/>
              <a:buChar char="o"/>
            </a:pPr>
            <a:r>
              <a:rPr lang="en-US" sz="1400" i="0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Ensure you have the correct version for your operating system.</a:t>
            </a:r>
          </a:p>
          <a:p>
            <a:pPr marL="457200" marR="0" lvl="0" indent="-228600" algn="l" rtl="0">
              <a:lnSpc>
                <a:spcPct val="150000"/>
              </a:lnSpc>
              <a:spcAft>
                <a:spcPts val="1200"/>
              </a:spcAft>
              <a:buClr>
                <a:schemeClr val="dk1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1400" b="1" i="0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Step 2: Set Up a New Connection</a:t>
            </a:r>
          </a:p>
          <a:p>
            <a:pPr marL="742950" marR="0" lvl="0" indent="-285750" algn="l" rtl="0">
              <a:lnSpc>
                <a:spcPct val="150000"/>
              </a:lnSpc>
              <a:spcAft>
                <a:spcPts val="1200"/>
              </a:spcAft>
              <a:buClr>
                <a:schemeClr val="dk1"/>
              </a:buClr>
              <a:buSzPts val="1400"/>
              <a:buFont typeface="Courier New" panose="02070309020205020404" pitchFamily="49" charset="0"/>
              <a:buChar char="o"/>
            </a:pPr>
            <a:r>
              <a:rPr lang="en-US" sz="1400" i="0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Launch DBeaver and click on "New Database Connection".</a:t>
            </a:r>
          </a:p>
          <a:p>
            <a:pPr marL="742950" marR="0" lvl="0" indent="-285750" algn="l" rtl="0">
              <a:lnSpc>
                <a:spcPct val="150000"/>
              </a:lnSpc>
              <a:spcAft>
                <a:spcPts val="1200"/>
              </a:spcAft>
              <a:buClr>
                <a:schemeClr val="dk1"/>
              </a:buClr>
              <a:buSzPts val="1400"/>
              <a:buFont typeface="Courier New" panose="02070309020205020404" pitchFamily="49" charset="0"/>
              <a:buChar char="o"/>
            </a:pPr>
            <a:r>
              <a:rPr lang="en-US" sz="1400" i="0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Select Amazon Redshift from the list of supported databases.</a:t>
            </a:r>
            <a:endParaRPr lang="en-US" i="0" u="none" strike="noStrike" cap="none" dirty="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  <p:extLst>
      <p:ext uri="{BB962C8B-B14F-4D97-AF65-F5344CB8AC3E}">
        <p14:creationId xmlns:p14="http://schemas.microsoft.com/office/powerpoint/2010/main" val="3938537018"/>
      </p:ext>
    </p:extLst>
  </p:cSld>
  <p:clrMapOvr>
    <a:masterClrMapping/>
  </p:clrMapOvr>
</p:sld>
</file>

<file path=ppt/theme/theme1.xml><?xml version="1.0" encoding="utf-8"?>
<a:theme xmlns:a="http://schemas.openxmlformats.org/drawingml/2006/main" name="MASTER_UPGRAD">
  <a:themeElements>
    <a:clrScheme name="upGrad">
      <a:dk1>
        <a:srgbClr val="000000"/>
      </a:dk1>
      <a:lt1>
        <a:srgbClr val="FFFFFF"/>
      </a:lt1>
      <a:dk2>
        <a:srgbClr val="000000"/>
      </a:dk2>
      <a:lt2>
        <a:srgbClr val="E7E6E6"/>
      </a:lt2>
      <a:accent1>
        <a:srgbClr val="0093FF"/>
      </a:accent1>
      <a:accent2>
        <a:srgbClr val="0BC296"/>
      </a:accent2>
      <a:accent3>
        <a:srgbClr val="A5A5A5"/>
      </a:accent3>
      <a:accent4>
        <a:srgbClr val="08C195"/>
      </a:accent4>
      <a:accent5>
        <a:srgbClr val="0094FC"/>
      </a:accent5>
      <a:accent6>
        <a:srgbClr val="FF2400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298</TotalTime>
  <Words>1165</Words>
  <Application>Microsoft Office PowerPoint</Application>
  <PresentationFormat>On-screen Show (16:9)</PresentationFormat>
  <Paragraphs>176</Paragraphs>
  <Slides>26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EB Garamond SemiBold</vt:lpstr>
      <vt:lpstr>Arial</vt:lpstr>
      <vt:lpstr>Proxima Nova</vt:lpstr>
      <vt:lpstr>Calibri</vt:lpstr>
      <vt:lpstr>Courier New</vt:lpstr>
      <vt:lpstr>Avenir</vt:lpstr>
      <vt:lpstr>MASTER_UPGRAD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Nitin Kamble</cp:lastModifiedBy>
  <cp:revision>20</cp:revision>
  <dcterms:modified xsi:type="dcterms:W3CDTF">2025-03-06T04:30:06Z</dcterms:modified>
</cp:coreProperties>
</file>